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61" r:id="rId4"/>
    <p:sldId id="348" r:id="rId5"/>
    <p:sldId id="387" r:id="rId6"/>
    <p:sldId id="358" r:id="rId7"/>
    <p:sldId id="357" r:id="rId8"/>
    <p:sldId id="349" r:id="rId9"/>
    <p:sldId id="350" r:id="rId10"/>
    <p:sldId id="351" r:id="rId11"/>
    <p:sldId id="359" r:id="rId12"/>
    <p:sldId id="360" r:id="rId13"/>
    <p:sldId id="362" r:id="rId14"/>
    <p:sldId id="363" r:id="rId15"/>
    <p:sldId id="361" r:id="rId16"/>
    <p:sldId id="352" r:id="rId17"/>
    <p:sldId id="353" r:id="rId18"/>
    <p:sldId id="370" r:id="rId19"/>
    <p:sldId id="354" r:id="rId20"/>
    <p:sldId id="371" r:id="rId21"/>
    <p:sldId id="364" r:id="rId22"/>
    <p:sldId id="365" r:id="rId23"/>
    <p:sldId id="372" r:id="rId24"/>
    <p:sldId id="367" r:id="rId25"/>
    <p:sldId id="368" r:id="rId26"/>
    <p:sldId id="369" r:id="rId27"/>
    <p:sldId id="373" r:id="rId28"/>
    <p:sldId id="374" r:id="rId29"/>
    <p:sldId id="376" r:id="rId30"/>
    <p:sldId id="377" r:id="rId31"/>
    <p:sldId id="355" r:id="rId32"/>
    <p:sldId id="378" r:id="rId33"/>
    <p:sldId id="356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0A35D-C660-44AA-AFEC-A46F569C6B07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114F-5B4C-4DEE-8481-6AFC2384B9C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114F-5B4C-4DEE-8481-6AFC2384B9C6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0" y="187523"/>
            <a:ext cx="9161463" cy="461665"/>
          </a:xfrm>
          <a:prstGeom prst="rect">
            <a:avLst/>
          </a:prstGeom>
          <a:solidFill>
            <a:srgbClr val="FF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400" b="1" dirty="0" smtClean="0">
                <a:solidFill>
                  <a:srgbClr val="FFFF66"/>
                </a:solidFill>
              </a:rPr>
              <a:t>Огневая подготовка</a:t>
            </a:r>
            <a:endParaRPr lang="ru-RU" altLang="ru-RU" sz="2400" b="1" dirty="0">
              <a:solidFill>
                <a:srgbClr val="FFFF66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23528" y="836711"/>
            <a:ext cx="8712967" cy="54006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№ 3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Сведения о внутренней и внешней баллистике</a:t>
            </a:r>
          </a:p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Занятие 1.</a:t>
            </a:r>
          </a:p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о внутренней и внешней баллистике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4461700" y="2000621"/>
            <a:ext cx="46823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0000CC"/>
                </a:solidFill>
              </a:rPr>
              <a:t>Предварительный период</a:t>
            </a:r>
            <a:r>
              <a:rPr lang="ru-RU" dirty="0"/>
              <a:t> </a:t>
            </a:r>
            <a:r>
              <a:rPr lang="ru-RU" b="1" dirty="0"/>
              <a:t>длится от </a:t>
            </a:r>
            <a:r>
              <a:rPr lang="ru-RU" b="1" dirty="0" smtClean="0"/>
              <a:t>начала </a:t>
            </a:r>
            <a:r>
              <a:rPr lang="ru-RU" b="1" dirty="0"/>
              <a:t>горения порохового заряда до </a:t>
            </a:r>
            <a:r>
              <a:rPr lang="ru-RU" b="1" dirty="0" smtClean="0"/>
              <a:t>полного </a:t>
            </a:r>
            <a:r>
              <a:rPr lang="ru-RU" b="1" dirty="0"/>
              <a:t>врезания оболочки пули в нарезы ствола.</a:t>
            </a:r>
          </a:p>
          <a:p>
            <a:r>
              <a:rPr lang="ru-RU" b="1" dirty="0"/>
              <a:t> В течение этого периода в канале </a:t>
            </a:r>
            <a:r>
              <a:rPr lang="ru-RU" b="1" dirty="0" smtClean="0"/>
              <a:t>ствола </a:t>
            </a:r>
            <a:r>
              <a:rPr lang="ru-RU" b="1" dirty="0"/>
              <a:t>создается давление газов, </a:t>
            </a:r>
            <a:r>
              <a:rPr lang="ru-RU" b="1" dirty="0" smtClean="0"/>
              <a:t>необходимое </a:t>
            </a:r>
            <a:r>
              <a:rPr lang="ru-RU" b="1" dirty="0"/>
              <a:t>для того, чтобы сдвинуть пулю с места и преодолеть сопротивление ее оболочки врезанию в нарезы ствола.</a:t>
            </a:r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184639" y="4797426"/>
            <a:ext cx="8806962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b="1" dirty="0"/>
              <a:t>Это давление называется </a:t>
            </a:r>
            <a:r>
              <a:rPr lang="ru-RU" b="1" dirty="0">
                <a:solidFill>
                  <a:srgbClr val="FF0000"/>
                </a:solidFill>
              </a:rPr>
              <a:t>давлением форсирования</a:t>
            </a:r>
            <a:r>
              <a:rPr lang="ru-RU" b="1" dirty="0"/>
              <a:t>; оно достигает </a:t>
            </a:r>
            <a:r>
              <a:rPr lang="ru-RU" b="1" dirty="0">
                <a:solidFill>
                  <a:srgbClr val="FF0000"/>
                </a:solidFill>
              </a:rPr>
              <a:t>250 - 500 кг/см2</a:t>
            </a:r>
            <a:r>
              <a:rPr lang="ru-RU" b="1" dirty="0"/>
              <a:t> в зависимости от устройства нарезов, веса пули и твердости ее </a:t>
            </a:r>
            <a:r>
              <a:rPr lang="ru-RU" b="1" dirty="0" smtClean="0"/>
              <a:t>оболочки</a:t>
            </a:r>
            <a:r>
              <a:rPr lang="ru-RU" b="1" dirty="0"/>
              <a:t>. Принимают, что горение порохового заряда в этом периоде происходит в постоянном объеме, оболочка врезается в нарезы мгновенно, а движение пули начинается сразу же при достижении в канале ствола давления форсирования.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697132"/>
            <a:ext cx="4885576" cy="7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55693"/>
              </p:ext>
            </p:extLst>
          </p:nvPr>
        </p:nvGraphicFramePr>
        <p:xfrm>
          <a:off x="1" y="1706562"/>
          <a:ext cx="4499991" cy="318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Слайд" r:id="rId3" imgW="2295148" imgH="1722145" progId="PowerPoint.Slide.8">
                  <p:embed/>
                </p:oleObj>
              </mc:Choice>
              <mc:Fallback>
                <p:oleObj name="Слайд" r:id="rId3" imgW="2295148" imgH="1722145" progId="PowerPoint.Slid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706562"/>
                        <a:ext cx="4499991" cy="3183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Периоды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4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697132"/>
            <a:ext cx="4885576" cy="7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/>
          </p:nvPr>
        </p:nvGraphicFramePr>
        <p:xfrm>
          <a:off x="1" y="1706562"/>
          <a:ext cx="4499991" cy="318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Слайд" r:id="rId3" imgW="2295148" imgH="1722145" progId="PowerPoint.Slide.8">
                  <p:embed/>
                </p:oleObj>
              </mc:Choice>
              <mc:Fallback>
                <p:oleObj name="Слайд" r:id="rId3" imgW="2295148" imgH="1722145" progId="PowerPoint.Slide.8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706562"/>
                        <a:ext cx="4499991" cy="3183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Периоды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406412" y="1412875"/>
            <a:ext cx="45720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700" b="1" i="1" dirty="0">
                <a:solidFill>
                  <a:srgbClr val="FF0066"/>
                </a:solidFill>
              </a:rPr>
              <a:t>   Первый</a:t>
            </a:r>
            <a:r>
              <a:rPr lang="ru-RU" sz="1700" b="1" dirty="0"/>
              <a:t>, или </a:t>
            </a:r>
            <a:r>
              <a:rPr lang="ru-RU" sz="1700" b="1" i="1" dirty="0">
                <a:solidFill>
                  <a:srgbClr val="FF0066"/>
                </a:solidFill>
              </a:rPr>
              <a:t>основной период</a:t>
            </a:r>
            <a:r>
              <a:rPr lang="ru-RU" sz="1700" dirty="0"/>
              <a:t> </a:t>
            </a:r>
            <a:r>
              <a:rPr lang="ru-RU" sz="1700" b="1" dirty="0"/>
              <a:t>длится от начала движения пули до момента полного сгорания порохового заряда.</a:t>
            </a:r>
          </a:p>
          <a:p>
            <a:pPr algn="just"/>
            <a:r>
              <a:rPr lang="ru-RU" sz="1700" b="1" dirty="0"/>
              <a:t>   В этот период горение порохового заряда происходит в быстро изменяющемся </a:t>
            </a:r>
            <a:r>
              <a:rPr lang="ru-RU" sz="1700" b="1" dirty="0" smtClean="0"/>
              <a:t>объеме</a:t>
            </a:r>
            <a:r>
              <a:rPr lang="ru-RU" sz="1700" b="1" dirty="0"/>
              <a:t>. В начале периода, когда скорость </a:t>
            </a:r>
            <a:r>
              <a:rPr lang="ru-RU" sz="1700" b="1" dirty="0" smtClean="0"/>
              <a:t>движения </a:t>
            </a:r>
            <a:r>
              <a:rPr lang="ru-RU" sz="1700" b="1" dirty="0"/>
              <a:t>пули по каналу ствола еще </a:t>
            </a:r>
            <a:r>
              <a:rPr lang="ru-RU" sz="1700" b="1" dirty="0" smtClean="0"/>
              <a:t>невелика</a:t>
            </a:r>
            <a:r>
              <a:rPr lang="ru-RU" sz="1700" b="1" dirty="0"/>
              <a:t>, количество газов растет быстрее, чем объем </a:t>
            </a:r>
            <a:r>
              <a:rPr lang="ru-RU" sz="1700" b="1" dirty="0" err="1"/>
              <a:t>запульного</a:t>
            </a:r>
            <a:r>
              <a:rPr lang="ru-RU" sz="1700" b="1" dirty="0"/>
              <a:t> пространства (</a:t>
            </a:r>
            <a:r>
              <a:rPr lang="ru-RU" sz="1700" b="1" dirty="0" smtClean="0"/>
              <a:t>пространство </a:t>
            </a:r>
            <a:r>
              <a:rPr lang="ru-RU" sz="1700" b="1" dirty="0"/>
              <a:t>между дном пули и дном гильзы), </a:t>
            </a:r>
            <a:r>
              <a:rPr lang="ru-RU" sz="1700" b="1" dirty="0" smtClean="0">
                <a:solidFill>
                  <a:srgbClr val="FF0000"/>
                </a:solidFill>
              </a:rPr>
              <a:t>давление </a:t>
            </a:r>
            <a:r>
              <a:rPr lang="ru-RU" sz="1700" b="1" dirty="0">
                <a:solidFill>
                  <a:srgbClr val="FF0000"/>
                </a:solidFill>
              </a:rPr>
              <a:t>газов</a:t>
            </a:r>
            <a:r>
              <a:rPr lang="ru-RU" sz="1700" b="1" dirty="0"/>
              <a:t> быстро повышается и </a:t>
            </a:r>
            <a:r>
              <a:rPr lang="ru-RU" sz="1700" b="1" dirty="0" smtClean="0"/>
              <a:t>достигает </a:t>
            </a:r>
            <a:r>
              <a:rPr lang="ru-RU" sz="1700" b="1" dirty="0"/>
              <a:t>наибольшей величины (максимальное давление) – у винтовочного патрона </a:t>
            </a:r>
            <a:r>
              <a:rPr lang="ru-RU" sz="1700" b="1" dirty="0" smtClean="0"/>
              <a:t>          </a:t>
            </a:r>
            <a:r>
              <a:rPr lang="ru-RU" sz="1700" b="1" dirty="0" smtClean="0">
                <a:solidFill>
                  <a:srgbClr val="FF0000"/>
                </a:solidFill>
              </a:rPr>
              <a:t>2900 </a:t>
            </a:r>
            <a:r>
              <a:rPr lang="ru-RU" sz="1700" b="1" dirty="0">
                <a:solidFill>
                  <a:srgbClr val="FF0000"/>
                </a:solidFill>
              </a:rPr>
              <a:t>кг/см2</a:t>
            </a:r>
            <a:r>
              <a:rPr lang="ru-RU" sz="1700" b="1" dirty="0"/>
              <a:t>. Оно создается у стрелкового ору-</a:t>
            </a:r>
            <a:endParaRPr lang="ru-RU" sz="1700" dirty="0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07504" y="5075238"/>
            <a:ext cx="8928991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ru-RU" sz="1700" b="1" dirty="0" err="1"/>
              <a:t>жия</a:t>
            </a:r>
            <a:r>
              <a:rPr lang="ru-RU" sz="1700" b="1" dirty="0"/>
              <a:t> при прохождении пулей 4 - 6 см пути. Затем вследствие быстрого скорости </a:t>
            </a:r>
            <a:r>
              <a:rPr lang="ru-RU" sz="1700" b="1" dirty="0" smtClean="0"/>
              <a:t>движение </a:t>
            </a:r>
            <a:r>
              <a:rPr lang="ru-RU" sz="1700" b="1" dirty="0"/>
              <a:t>пули объем </a:t>
            </a:r>
            <a:r>
              <a:rPr lang="ru-RU" sz="1700" b="1" dirty="0" err="1"/>
              <a:t>запульного</a:t>
            </a:r>
            <a:r>
              <a:rPr lang="ru-RU" sz="1700" b="1" dirty="0"/>
              <a:t> пространства увеличивается быстрее притока новых газов, </a:t>
            </a:r>
            <a:r>
              <a:rPr lang="ru-RU" sz="1700" b="1" dirty="0" smtClean="0"/>
              <a:t>и давление </a:t>
            </a:r>
            <a:r>
              <a:rPr lang="ru-RU" sz="1700" b="1" dirty="0"/>
              <a:t>начинает падать, к концу периода оно равно примерно 2/3 </a:t>
            </a:r>
            <a:r>
              <a:rPr lang="ru-RU" sz="1700" b="1" dirty="0" smtClean="0"/>
              <a:t>максимального </a:t>
            </a:r>
            <a:r>
              <a:rPr lang="ru-RU" sz="1700" b="1" dirty="0"/>
              <a:t>давления. Скорость движения пули постоянно возрастает и к концу </a:t>
            </a:r>
            <a:r>
              <a:rPr lang="ru-RU" sz="1700" b="1" dirty="0" smtClean="0"/>
              <a:t>периода </a:t>
            </a:r>
            <a:r>
              <a:rPr lang="ru-RU" sz="1700" b="1" dirty="0"/>
              <a:t>достигает примерно 3/4 начальной скорости. Пороховой заряд </a:t>
            </a:r>
            <a:r>
              <a:rPr lang="ru-RU" sz="1700" b="1" dirty="0" smtClean="0"/>
              <a:t>полностью сгорает </a:t>
            </a:r>
            <a:r>
              <a:rPr lang="ru-RU" sz="1700" b="1" dirty="0"/>
              <a:t>незадолго до того, как пуля вылетит из канала ствола. </a:t>
            </a:r>
          </a:p>
        </p:txBody>
      </p:sp>
    </p:spTree>
    <p:extLst>
      <p:ext uri="{BB962C8B-B14F-4D97-AF65-F5344CB8AC3E}">
        <p14:creationId xmlns:p14="http://schemas.microsoft.com/office/powerpoint/2010/main" val="9588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697132"/>
            <a:ext cx="4885576" cy="7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0014"/>
              </p:ext>
            </p:extLst>
          </p:nvPr>
        </p:nvGraphicFramePr>
        <p:xfrm>
          <a:off x="12259" y="1841260"/>
          <a:ext cx="4860567" cy="3882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Слайд" r:id="rId3" imgW="2295148" imgH="1722145" progId="PowerPoint.Slide.8">
                  <p:embed/>
                </p:oleObj>
              </mc:Choice>
              <mc:Fallback>
                <p:oleObj name="Слайд" r:id="rId3" imgW="2295148" imgH="1722145" progId="PowerPoint.Slide.8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9" y="1841260"/>
                        <a:ext cx="4860567" cy="38826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Периоды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872825" y="1546553"/>
            <a:ext cx="4152479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ru-RU" b="1" i="1" dirty="0">
                <a:solidFill>
                  <a:srgbClr val="006600"/>
                </a:solidFill>
              </a:rPr>
              <a:t>   </a:t>
            </a:r>
            <a:r>
              <a:rPr lang="ru-RU" sz="1700" b="1" i="1" dirty="0">
                <a:solidFill>
                  <a:srgbClr val="006600"/>
                </a:solidFill>
              </a:rPr>
              <a:t>Второй период</a:t>
            </a:r>
            <a:r>
              <a:rPr lang="ru-RU" sz="1700" dirty="0"/>
              <a:t> </a:t>
            </a:r>
            <a:r>
              <a:rPr lang="ru-RU" sz="1700" b="1" dirty="0"/>
              <a:t>длится до момента полного сгорания порохового заряда до момента вылета пули из канала ствола.</a:t>
            </a:r>
          </a:p>
          <a:p>
            <a:r>
              <a:rPr lang="ru-RU" sz="1700" b="1" dirty="0"/>
              <a:t>   С началом этого периода приток </a:t>
            </a:r>
            <a:r>
              <a:rPr lang="ru-RU" sz="1700" b="1" dirty="0" smtClean="0"/>
              <a:t>пороховых </a:t>
            </a:r>
            <a:r>
              <a:rPr lang="ru-RU" sz="1700" b="1" dirty="0"/>
              <a:t>газов прекращается, но сильно сжатые и нагретые газы расширяются и, оказывая давление на пулю, </a:t>
            </a:r>
            <a:r>
              <a:rPr lang="ru-RU" sz="1700" b="1" dirty="0" smtClean="0"/>
              <a:t>увеличивают </a:t>
            </a:r>
            <a:r>
              <a:rPr lang="ru-RU" sz="1700" b="1" dirty="0"/>
              <a:t>скорость ее движения.</a:t>
            </a:r>
          </a:p>
          <a:p>
            <a:r>
              <a:rPr lang="ru-RU" sz="1700" b="1" dirty="0"/>
              <a:t>   Спад давления во втором периоде происходит довольно быстро и у </a:t>
            </a:r>
            <a:r>
              <a:rPr lang="ru-RU" sz="1700" b="1" dirty="0" smtClean="0"/>
              <a:t>дульного </a:t>
            </a:r>
            <a:r>
              <a:rPr lang="ru-RU" sz="1700" b="1" dirty="0"/>
              <a:t>среза дульное давление </a:t>
            </a:r>
            <a:r>
              <a:rPr lang="ru-RU" sz="1700" b="1" dirty="0" smtClean="0"/>
              <a:t>составляет </a:t>
            </a:r>
            <a:r>
              <a:rPr lang="ru-RU" sz="1700" b="1" dirty="0"/>
              <a:t>у различных образцов оружия </a:t>
            </a:r>
            <a:r>
              <a:rPr lang="ru-RU" sz="1700" b="1" dirty="0">
                <a:solidFill>
                  <a:srgbClr val="FF0000"/>
                </a:solidFill>
              </a:rPr>
              <a:t>300 - 900 кг/см2</a:t>
            </a:r>
            <a:r>
              <a:rPr lang="ru-RU" sz="1700" b="1" dirty="0"/>
              <a:t>. Скорость пули в момент вы-лета ее из канала ствола (дульная </a:t>
            </a:r>
            <a:r>
              <a:rPr lang="ru-RU" sz="1700" b="1" dirty="0" smtClean="0"/>
              <a:t>скорость</a:t>
            </a:r>
            <a:r>
              <a:rPr lang="ru-RU" sz="1700" b="1" dirty="0"/>
              <a:t>) несколько меньше начальной скорости.</a:t>
            </a:r>
            <a:r>
              <a:rPr lang="ru-RU" sz="1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09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ru-RU" altLang="ru-RU" smtClean="0"/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7636" y="3650274"/>
            <a:ext cx="1978269" cy="9444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ru-RU" sz="1846" dirty="0"/>
              <a:t>Увеличивается дальность полета пули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27790" y="3650274"/>
            <a:ext cx="1978269" cy="12285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ru-RU" sz="1846" dirty="0"/>
              <a:t>Увеличивается дальность прямого выстрела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637943" y="3650274"/>
            <a:ext cx="1978269" cy="12285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ru-RU" sz="1846" dirty="0"/>
              <a:t>Увеличивается убойное и пробивное действие пули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748097" y="3650274"/>
            <a:ext cx="1780442" cy="12285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defRPr/>
            </a:pPr>
            <a:r>
              <a:rPr lang="ru-RU" sz="1846" dirty="0"/>
              <a:t>Уменьшается влияние внешних условий </a:t>
            </a:r>
          </a:p>
        </p:txBody>
      </p:sp>
      <p:cxnSp>
        <p:nvCxnSpPr>
          <p:cNvPr id="9" name="Прямая со стрелкой 8"/>
          <p:cNvCxnSpPr/>
          <p:nvPr/>
        </p:nvCxnSpPr>
        <p:spPr bwMode="auto">
          <a:xfrm>
            <a:off x="1381858" y="2850174"/>
            <a:ext cx="0" cy="800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endCxn id="5" idx="0"/>
          </p:cNvCxnSpPr>
          <p:nvPr/>
        </p:nvCxnSpPr>
        <p:spPr bwMode="auto">
          <a:xfrm>
            <a:off x="3508131" y="2784231"/>
            <a:ext cx="8792" cy="86604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6" idx="0"/>
          </p:cNvCxnSpPr>
          <p:nvPr/>
        </p:nvCxnSpPr>
        <p:spPr bwMode="auto">
          <a:xfrm flipH="1">
            <a:off x="5627078" y="2850174"/>
            <a:ext cx="8792" cy="800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7" idx="0"/>
          </p:cNvCxnSpPr>
          <p:nvPr/>
        </p:nvCxnSpPr>
        <p:spPr bwMode="auto">
          <a:xfrm>
            <a:off x="7630259" y="2917581"/>
            <a:ext cx="8792" cy="73269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1517" name="Picture 2" descr="C:\Users\админ\Desktop\Новая папка\596338-detail-of-pattern-of-bullet-holes-in-rusted-metal-car-do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3" y="4969120"/>
            <a:ext cx="2031023" cy="135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Рисунок 19" descr="r12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46" y="4969120"/>
            <a:ext cx="2092569" cy="13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3" descr="C:\Users\админ\Desktop\Новая папка\img-thumbnail-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39" y="4969120"/>
            <a:ext cx="1868366" cy="13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6" descr="C:\Users\админ\Desktop\Новая папка\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5035061"/>
            <a:ext cx="2070589" cy="112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Прямоугольник 2"/>
          <p:cNvSpPr>
            <a:spLocks noChangeArrowheads="1"/>
          </p:cNvSpPr>
          <p:nvPr/>
        </p:nvSpPr>
        <p:spPr bwMode="auto">
          <a:xfrm>
            <a:off x="133351" y="902677"/>
            <a:ext cx="8861180" cy="14557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334116" algn="just" eaLnBrk="0" hangingPunct="0">
              <a:defRPr/>
            </a:pPr>
            <a:r>
              <a:rPr lang="ru-RU" altLang="ru-RU" sz="2215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Начальной скоростью </a:t>
            </a:r>
            <a:r>
              <a:rPr lang="ru-RU" altLang="ru-RU" sz="2215" dirty="0">
                <a:latin typeface="Times New Roman" pitchFamily="18" charset="0"/>
                <a:cs typeface="Times New Roman" pitchFamily="18" charset="0"/>
              </a:rPr>
              <a:t>называется скорость движения  пули                     у дульного среза ствола.</a:t>
            </a:r>
          </a:p>
          <a:p>
            <a:pPr indent="334116" algn="just" eaLnBrk="0" hangingPunct="0">
              <a:defRPr/>
            </a:pPr>
            <a:r>
              <a:rPr lang="ru-RU" altLang="ru-RU" sz="2215" dirty="0">
                <a:latin typeface="Times New Roman" pitchFamily="18" charset="0"/>
                <a:cs typeface="Times New Roman" pitchFamily="18" charset="0"/>
              </a:rPr>
              <a:t>Начальная скорость является одной из важнейших характеристик боевых свойств оружия.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52905" y="2722685"/>
            <a:ext cx="6515100" cy="59348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ru-RU" sz="2585" b="1" dirty="0"/>
              <a:t>При увеличении начальной скорости </a:t>
            </a:r>
          </a:p>
        </p:txBody>
      </p:sp>
    </p:spTree>
    <p:extLst>
      <p:ext uri="{BB962C8B-B14F-4D97-AF65-F5344CB8AC3E}">
        <p14:creationId xmlns:p14="http://schemas.microsoft.com/office/powerpoint/2010/main" val="28486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549520" y="1384789"/>
            <a:ext cx="8229600" cy="1055077"/>
          </a:xfrm>
        </p:spPr>
        <p:txBody>
          <a:bodyPr anchor="t"/>
          <a:lstStyle/>
          <a:p>
            <a:pPr eaLnBrk="1" hangingPunct="1"/>
            <a:r>
              <a:rPr lang="ru-RU" altLang="ru-RU" smtClean="0"/>
              <a:t>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50881" y="2955681"/>
            <a:ext cx="3626826" cy="105507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ru-RU" sz="2585" b="1" dirty="0"/>
              <a:t>Начальная скорость пули зависит от: 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804497" y="1834662"/>
            <a:ext cx="1912326" cy="461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31185" indent="-331185" defTabSz="883649" eaLnBrk="0" hangingPunct="0">
              <a:spcBef>
                <a:spcPct val="20000"/>
              </a:spcBef>
              <a:defRPr/>
            </a:pPr>
            <a:r>
              <a:rPr lang="ru-RU" sz="1846" kern="0" dirty="0"/>
              <a:t>Длины ствола </a:t>
            </a: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3112477" y="1834662"/>
            <a:ext cx="1384789" cy="461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31185" indent="-331185" defTabSz="883649" eaLnBrk="0" hangingPunct="0">
              <a:spcBef>
                <a:spcPct val="20000"/>
              </a:spcBef>
              <a:defRPr/>
            </a:pPr>
            <a:r>
              <a:rPr lang="ru-RU" sz="1846" kern="0" dirty="0"/>
              <a:t>Веса пули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4958861" y="1834662"/>
            <a:ext cx="3815862" cy="7825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31185" indent="-331185" algn="just" defTabSz="883649" eaLnBrk="0" hangingPunct="0">
              <a:spcBef>
                <a:spcPct val="20000"/>
              </a:spcBef>
              <a:defRPr/>
            </a:pPr>
            <a:r>
              <a:rPr lang="ru-RU" sz="1846" kern="0" dirty="0"/>
              <a:t>Температуры и влажности порохового заряда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6053505" y="4264270"/>
            <a:ext cx="2439865" cy="659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31185" indent="-331185" defTabSz="883649" eaLnBrk="0" hangingPunct="0">
              <a:spcBef>
                <a:spcPct val="20000"/>
              </a:spcBef>
              <a:defRPr/>
            </a:pPr>
            <a:r>
              <a:rPr lang="ru-RU" sz="1846" kern="0" dirty="0"/>
              <a:t>Формы и размеров зерен пороха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672612" y="4406412"/>
            <a:ext cx="2769577" cy="4615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31185" indent="-331185" defTabSz="883649" eaLnBrk="0" hangingPunct="0">
              <a:spcBef>
                <a:spcPct val="20000"/>
              </a:spcBef>
              <a:defRPr/>
            </a:pPr>
            <a:r>
              <a:rPr lang="ru-RU" sz="1846" kern="0" dirty="0"/>
              <a:t>Плотности заряжания</a:t>
            </a:r>
          </a:p>
        </p:txBody>
      </p:sp>
      <p:cxnSp>
        <p:nvCxnSpPr>
          <p:cNvPr id="12" name="Прямая со стрелкой 11"/>
          <p:cNvCxnSpPr/>
          <p:nvPr/>
        </p:nvCxnSpPr>
        <p:spPr bwMode="auto">
          <a:xfrm rot="10800000" flipV="1">
            <a:off x="1965082" y="4000500"/>
            <a:ext cx="659423" cy="3956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4" idx="2"/>
          </p:cNvCxnSpPr>
          <p:nvPr/>
        </p:nvCxnSpPr>
        <p:spPr bwMode="auto">
          <a:xfrm rot="10800000">
            <a:off x="1759927" y="2296258"/>
            <a:ext cx="930519" cy="64916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endCxn id="5" idx="2"/>
          </p:cNvCxnSpPr>
          <p:nvPr/>
        </p:nvCxnSpPr>
        <p:spPr bwMode="auto">
          <a:xfrm rot="16200000" flipV="1">
            <a:off x="3483220" y="2617177"/>
            <a:ext cx="649165" cy="732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7" idx="2"/>
          </p:cNvCxnSpPr>
          <p:nvPr/>
        </p:nvCxnSpPr>
        <p:spPr bwMode="auto">
          <a:xfrm flipV="1">
            <a:off x="6251331" y="2617177"/>
            <a:ext cx="615462" cy="3282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endCxn id="9" idx="0"/>
          </p:cNvCxnSpPr>
          <p:nvPr/>
        </p:nvCxnSpPr>
        <p:spPr bwMode="auto">
          <a:xfrm>
            <a:off x="6251331" y="4000500"/>
            <a:ext cx="1022838" cy="26376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5854" name="Picture 2" descr="C:\Users\админ\Desktop\Новая папка\Powder_Sampl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6" y="4989635"/>
            <a:ext cx="2356338" cy="145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5" name="Picture 3" descr="C:\Users\админ\Desktop\Новая папка\1280px-Black_Powder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97" y="571500"/>
            <a:ext cx="1582615" cy="118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4" descr="C:\Users\админ\Desktop\Новая папка\38475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0" y="439616"/>
            <a:ext cx="1912326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7" name="Picture 5" descr="C:\Users\админ\Desktop\Новая папка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1" y="430824"/>
            <a:ext cx="3758711" cy="13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8" name="Picture 6" descr="C:\Users\админ\Desktop\Новая папка\591497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0" y="4923692"/>
            <a:ext cx="2524857" cy="145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9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697132"/>
            <a:ext cx="4885576" cy="7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/>
          </p:nvPr>
        </p:nvGraphicFramePr>
        <p:xfrm>
          <a:off x="12259" y="1841260"/>
          <a:ext cx="4860567" cy="3882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Слайд" r:id="rId3" imgW="2295148" imgH="1722145" progId="PowerPoint.Slide.8">
                  <p:embed/>
                </p:oleObj>
              </mc:Choice>
              <mc:Fallback>
                <p:oleObj name="Слайд" r:id="rId3" imgW="2295148" imgH="1722145" progId="PowerPoint.Slide.8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9" y="1841260"/>
                        <a:ext cx="4860567" cy="38826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Периоды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872826" y="1651001"/>
            <a:ext cx="4235677" cy="481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ru-RU" b="1" i="1" dirty="0">
                <a:solidFill>
                  <a:srgbClr val="006600"/>
                </a:solidFill>
              </a:rPr>
              <a:t>   </a:t>
            </a:r>
            <a:r>
              <a:rPr lang="ru-RU" sz="1700" b="1" i="1" dirty="0">
                <a:solidFill>
                  <a:srgbClr val="990033"/>
                </a:solidFill>
              </a:rPr>
              <a:t>Третий период</a:t>
            </a:r>
            <a:r>
              <a:rPr lang="ru-RU" sz="1700" b="1" dirty="0"/>
              <a:t>, или </a:t>
            </a:r>
            <a:r>
              <a:rPr lang="ru-RU" sz="1700" b="1" i="1" dirty="0">
                <a:solidFill>
                  <a:srgbClr val="990033"/>
                </a:solidFill>
              </a:rPr>
              <a:t>период после </a:t>
            </a:r>
            <a:r>
              <a:rPr lang="ru-RU" sz="1700" b="1" i="1" dirty="0" smtClean="0">
                <a:solidFill>
                  <a:srgbClr val="990033"/>
                </a:solidFill>
              </a:rPr>
              <a:t>действия </a:t>
            </a:r>
            <a:r>
              <a:rPr lang="ru-RU" sz="1700" b="1" i="1" dirty="0">
                <a:solidFill>
                  <a:srgbClr val="990033"/>
                </a:solidFill>
              </a:rPr>
              <a:t>газов</a:t>
            </a:r>
            <a:r>
              <a:rPr lang="ru-RU" sz="1700" dirty="0"/>
              <a:t> </a:t>
            </a:r>
            <a:r>
              <a:rPr lang="ru-RU" sz="1700" b="1" dirty="0"/>
              <a:t>длится от момента вылета пули из канала ствола до момента </a:t>
            </a:r>
            <a:r>
              <a:rPr lang="ru-RU" sz="1700" b="1" dirty="0" smtClean="0"/>
              <a:t>прекращения </a:t>
            </a:r>
            <a:r>
              <a:rPr lang="ru-RU" sz="1700" b="1" dirty="0"/>
              <a:t>действия пороховых газов на пулю.</a:t>
            </a:r>
          </a:p>
          <a:p>
            <a:r>
              <a:rPr lang="ru-RU" sz="1700" b="1" dirty="0"/>
              <a:t>  В течение этого периода пороховые </a:t>
            </a:r>
            <a:r>
              <a:rPr lang="ru-RU" sz="1700" b="1" dirty="0" smtClean="0"/>
              <a:t>газы</a:t>
            </a:r>
            <a:r>
              <a:rPr lang="ru-RU" sz="1700" b="1" dirty="0"/>
              <a:t>, истекающие из канала ствола со </a:t>
            </a:r>
            <a:r>
              <a:rPr lang="ru-RU" sz="1700" b="1" dirty="0" smtClean="0"/>
              <a:t>скоростью </a:t>
            </a:r>
            <a:r>
              <a:rPr lang="ru-RU" sz="1700" b="1" dirty="0">
                <a:solidFill>
                  <a:srgbClr val="FF0000"/>
                </a:solidFill>
              </a:rPr>
              <a:t>1200 - 2000 м/с</a:t>
            </a:r>
            <a:r>
              <a:rPr lang="ru-RU" sz="1700" b="1" dirty="0"/>
              <a:t>, продолжают </a:t>
            </a:r>
            <a:r>
              <a:rPr lang="ru-RU" sz="1700" b="1" dirty="0" smtClean="0"/>
              <a:t>воздействовать </a:t>
            </a:r>
            <a:r>
              <a:rPr lang="ru-RU" sz="1700" b="1" dirty="0"/>
              <a:t>на пулю и сообщают ей </a:t>
            </a:r>
            <a:r>
              <a:rPr lang="ru-RU" sz="1700" b="1" dirty="0" smtClean="0"/>
              <a:t>дополнительную </a:t>
            </a:r>
            <a:r>
              <a:rPr lang="ru-RU" sz="1700" b="1" dirty="0"/>
              <a:t>скорость.</a:t>
            </a:r>
          </a:p>
          <a:p>
            <a:r>
              <a:rPr lang="ru-RU" sz="1700" b="1" dirty="0"/>
              <a:t>   Наибольшей (максимальной) скорости пуля достигает в конце третьего </a:t>
            </a:r>
            <a:r>
              <a:rPr lang="ru-RU" sz="1700" b="1" dirty="0" smtClean="0"/>
              <a:t>периода </a:t>
            </a:r>
            <a:r>
              <a:rPr lang="ru-RU" sz="1700" b="1" dirty="0"/>
              <a:t>на удалении нескольких десятков сантиметров от дульного среза ствола. Этот период заканчивается в тот </a:t>
            </a:r>
            <a:r>
              <a:rPr lang="ru-RU" sz="1700" b="1" dirty="0" smtClean="0"/>
              <a:t>момент</a:t>
            </a:r>
            <a:r>
              <a:rPr lang="ru-RU" sz="1700" b="1" dirty="0"/>
              <a:t>, когда давление пороховых газов на дно пули будет уравновешено </a:t>
            </a:r>
            <a:r>
              <a:rPr lang="ru-RU" sz="1700" b="1" dirty="0" smtClean="0"/>
              <a:t>сопротивлением </a:t>
            </a:r>
            <a:r>
              <a:rPr lang="ru-RU" sz="1700" b="1" dirty="0"/>
              <a:t>воздуха. </a:t>
            </a:r>
          </a:p>
        </p:txBody>
      </p:sp>
    </p:spTree>
    <p:extLst>
      <p:ext uri="{BB962C8B-B14F-4D97-AF65-F5344CB8AC3E}">
        <p14:creationId xmlns:p14="http://schemas.microsoft.com/office/powerpoint/2010/main" val="165356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://os39zo.ucoz.ru/ak-74/r8.jpg"/>
          <p:cNvPicPr>
            <a:picLocks noChangeAspect="1" noChangeArrowheads="1"/>
          </p:cNvPicPr>
          <p:nvPr/>
        </p:nvPicPr>
        <p:blipFill>
          <a:blip r:embed="rId2"/>
          <a:srcRect r="37383"/>
          <a:stretch>
            <a:fillRect/>
          </a:stretch>
        </p:blipFill>
        <p:spPr bwMode="auto">
          <a:xfrm>
            <a:off x="251520" y="2708920"/>
            <a:ext cx="5118589" cy="25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2" descr="https://encrypted-tbn1.gstatic.com/images?q=tbn:ANd9GcSfhr4R24Qz1B71SomQ8PgGRLJb0xAIminxdYSMwdZSPqPMQGtT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128" y="2708920"/>
            <a:ext cx="3074377" cy="264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79512" y="5346224"/>
            <a:ext cx="880696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b="1" i="1" dirty="0">
                <a:solidFill>
                  <a:schemeClr val="hlink"/>
                </a:solidFill>
              </a:rPr>
              <a:t>   Отдачей</a:t>
            </a:r>
            <a:r>
              <a:rPr lang="ru-RU" dirty="0"/>
              <a:t> </a:t>
            </a:r>
            <a:r>
              <a:rPr lang="ru-RU" b="1" dirty="0"/>
              <a:t>называется движение оружия назад во время выстрела. Она </a:t>
            </a:r>
            <a:r>
              <a:rPr lang="ru-RU" b="1" dirty="0" smtClean="0"/>
              <a:t>ощущается </a:t>
            </a:r>
            <a:r>
              <a:rPr lang="ru-RU" b="1" dirty="0"/>
              <a:t>в виде толчка в плечо, руку или грунт.</a:t>
            </a:r>
          </a:p>
          <a:p>
            <a:r>
              <a:rPr lang="ru-RU" b="1" dirty="0"/>
              <a:t>   Действие отдачи оружия примерно во столько раз меньше начальной </a:t>
            </a:r>
            <a:r>
              <a:rPr lang="ru-RU" b="1" dirty="0" smtClean="0"/>
              <a:t>скорости </a:t>
            </a:r>
            <a:r>
              <a:rPr lang="ru-RU" b="1" dirty="0"/>
              <a:t>пули, во сколько раз пуля легче оружия. Энергия отдачи у ручного </a:t>
            </a:r>
            <a:r>
              <a:rPr lang="ru-RU" b="1" dirty="0" smtClean="0"/>
              <a:t>стрелкового </a:t>
            </a:r>
            <a:r>
              <a:rPr lang="ru-RU" b="1" dirty="0"/>
              <a:t>оружия обычно не превышает </a:t>
            </a:r>
            <a:r>
              <a:rPr lang="ru-RU" b="1" dirty="0">
                <a:solidFill>
                  <a:srgbClr val="FF0000"/>
                </a:solidFill>
              </a:rPr>
              <a:t>2 кг/м</a:t>
            </a:r>
            <a:r>
              <a:rPr lang="ru-RU" b="1" dirty="0"/>
              <a:t> и воспринимается стреляющим </a:t>
            </a:r>
            <a:r>
              <a:rPr lang="ru-RU" b="1" dirty="0" smtClean="0"/>
              <a:t>безболезненно</a:t>
            </a:r>
            <a:r>
              <a:rPr lang="ru-RU" b="1" dirty="0"/>
              <a:t>.</a:t>
            </a:r>
          </a:p>
        </p:txBody>
      </p:sp>
      <p:pic>
        <p:nvPicPr>
          <p:cNvPr id="5" name="Picture 14" descr="http://www.ivo.unn.ru/ovp/3.4_images/3.46x1.jpg"/>
          <p:cNvPicPr>
            <a:picLocks noChangeAspect="1" noChangeArrowheads="1"/>
          </p:cNvPicPr>
          <p:nvPr/>
        </p:nvPicPr>
        <p:blipFill>
          <a:blip r:embed="rId4"/>
          <a:srcRect l="1088"/>
          <a:stretch>
            <a:fillRect/>
          </a:stretch>
        </p:blipFill>
        <p:spPr bwMode="auto">
          <a:xfrm>
            <a:off x="1403648" y="323442"/>
            <a:ext cx="6825762" cy="238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48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http://os39zo.ucoz.ru/ak-74/r8.jpg"/>
          <p:cNvPicPr>
            <a:picLocks noChangeAspect="1" noChangeArrowheads="1"/>
          </p:cNvPicPr>
          <p:nvPr/>
        </p:nvPicPr>
        <p:blipFill>
          <a:blip r:embed="rId2"/>
          <a:srcRect l="62819" t="731" r="-529" b="-731"/>
          <a:stretch>
            <a:fillRect/>
          </a:stretch>
        </p:blipFill>
        <p:spPr bwMode="auto">
          <a:xfrm>
            <a:off x="252046" y="1522413"/>
            <a:ext cx="2967404" cy="29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4" descr="http://www.ada.ru/guns/ballistic/images/bullet_762x39.gif"/>
          <p:cNvPicPr>
            <a:picLocks noChangeAspect="1" noChangeArrowheads="1"/>
          </p:cNvPicPr>
          <p:nvPr/>
        </p:nvPicPr>
        <p:blipFill>
          <a:blip r:embed="rId3"/>
          <a:srcRect l="7045" r="14818"/>
          <a:stretch>
            <a:fillRect/>
          </a:stretch>
        </p:blipFill>
        <p:spPr bwMode="auto">
          <a:xfrm>
            <a:off x="3275135" y="1531939"/>
            <a:ext cx="2609850" cy="289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2" descr="https://encrypted-tbn1.gstatic.com/images?q=tbn:ANd9GcSfhr4R24Qz1B71SomQ8PgGRLJb0xAIminxdYSMwdZSPqPMQGtT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5581" y="1531938"/>
            <a:ext cx="2960077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4639" y="4440239"/>
            <a:ext cx="8806962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ru-RU" b="1" dirty="0"/>
              <a:t>   Влияние угла вылета на стрельбу устраняется при приведении его к </a:t>
            </a:r>
            <a:r>
              <a:rPr lang="ru-RU" b="1" dirty="0" smtClean="0"/>
              <a:t>нормальному </a:t>
            </a:r>
            <a:r>
              <a:rPr lang="ru-RU" b="1" dirty="0"/>
              <a:t>бою. Однако при нарушении правил прикладки оружия, использовании упора, а также правил ухода за оружием и его сбережением, изменяется </a:t>
            </a:r>
            <a:r>
              <a:rPr lang="ru-RU" b="1" dirty="0" smtClean="0"/>
              <a:t>величина </a:t>
            </a:r>
            <a:r>
              <a:rPr lang="ru-RU" b="1" dirty="0"/>
              <a:t>угла вылета и бой оружия. С целью уменьшения вредного влияния отдачи на результаты стрельбы применяются компенсаторы.</a:t>
            </a:r>
          </a:p>
          <a:p>
            <a:r>
              <a:rPr lang="ru-RU" b="1" dirty="0"/>
              <a:t>   Итак, </a:t>
            </a:r>
            <a:r>
              <a:rPr lang="ru-RU" b="1" dirty="0">
                <a:solidFill>
                  <a:srgbClr val="FF0000"/>
                </a:solidFill>
              </a:rPr>
              <a:t>явления выстрела, </a:t>
            </a:r>
            <a:r>
              <a:rPr lang="ru-RU" b="1" dirty="0">
                <a:solidFill>
                  <a:srgbClr val="006600"/>
                </a:solidFill>
              </a:rPr>
              <a:t>начальная скорость пули,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990033"/>
                </a:solidFill>
              </a:rPr>
              <a:t>отдача оружия</a:t>
            </a:r>
            <a:r>
              <a:rPr lang="ru-RU" b="1" dirty="0">
                <a:solidFill>
                  <a:srgbClr val="FF0000"/>
                </a:solidFill>
              </a:rPr>
              <a:t> имеют большое значение при стрельбе </a:t>
            </a:r>
            <a:r>
              <a:rPr lang="ru-RU" b="1" dirty="0"/>
              <a:t>и </a:t>
            </a:r>
            <a:r>
              <a:rPr lang="ru-RU" b="1" dirty="0">
                <a:solidFill>
                  <a:srgbClr val="FF0000"/>
                </a:solidFill>
              </a:rPr>
              <a:t>влияют на полет пули</a:t>
            </a:r>
            <a:r>
              <a:rPr lang="ru-RU" b="1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718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683568" y="1988840"/>
            <a:ext cx="7848872" cy="4176464"/>
          </a:xfrm>
          <a:prstGeom prst="roundRect">
            <a:avLst/>
          </a:prstGeom>
          <a:ln w="28575"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сведения из внешней баллистики. Образование траектории полета пули. Форма траектории. Основные понятия и определения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548680"/>
            <a:ext cx="8784976" cy="792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/>
              <a:t>2-й учебный вопрос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5609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323528" y="116632"/>
            <a:ext cx="8673612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   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баллистика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наука, изучающая движение пули после прекращения воздействия на нее пороховых газов (ее силового взаимодействия со стволом оружия) и факторов, влияющих на это движение.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Основные разделы </a:t>
            </a:r>
            <a:r>
              <a:rPr lang="ru-RU" sz="24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внешней баллистики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сил и моментов, действующих на пулю в полете;</a:t>
            </a:r>
          </a:p>
          <a:p>
            <a:pPr>
              <a:buFontTx/>
              <a:buChar char="•"/>
            </a:pP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движения центра масс пули для расчета элементов траектории;</a:t>
            </a:r>
          </a:p>
          <a:p>
            <a:pPr>
              <a:buFontTx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движения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пули относительно центра масс </a:t>
            </a:r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целью определения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его устойчивости и характеристик рассеивания.</a:t>
            </a:r>
          </a:p>
        </p:txBody>
      </p:sp>
      <p:pic>
        <p:nvPicPr>
          <p:cNvPr id="3" name="Picture 22" descr="slide-20"/>
          <p:cNvPicPr>
            <a:picLocks noChangeAspect="1" noChangeArrowheads="1"/>
          </p:cNvPicPr>
          <p:nvPr/>
        </p:nvPicPr>
        <p:blipFill>
          <a:blip r:embed="rId2"/>
          <a:srcRect l="19588" t="6148" r="13582" b="34358"/>
          <a:stretch>
            <a:fillRect/>
          </a:stretch>
        </p:blipFill>
        <p:spPr bwMode="auto">
          <a:xfrm>
            <a:off x="451339" y="4257675"/>
            <a:ext cx="3490546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3" descr="Рис. 8. Медленное конисеское движений пул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3416" y="4292600"/>
            <a:ext cx="455295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01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899592" y="188640"/>
            <a:ext cx="7181751" cy="58477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3200" b="1" dirty="0" smtClean="0">
                <a:solidFill>
                  <a:srgbClr val="FFFF66"/>
                </a:solidFill>
              </a:rPr>
              <a:t>Учебные вопросы</a:t>
            </a:r>
            <a:endParaRPr lang="ru-RU" altLang="ru-RU" sz="3200" b="1" dirty="0">
              <a:solidFill>
                <a:srgbClr val="FFCC00"/>
              </a:solidFill>
              <a:latin typeface="Arial" charset="0"/>
            </a:endParaRPr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184576"/>
          </a:xfrm>
        </p:spPr>
        <p:txBody>
          <a:bodyPr>
            <a:no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ru-RU" b="1" dirty="0"/>
              <a:t>Общие сведения из внутренней баллистики. Сущность явления выстрела и его периоды. Основные понятия и </a:t>
            </a:r>
            <a:r>
              <a:rPr lang="ru-RU" b="1" dirty="0" smtClean="0"/>
              <a:t>определения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ru-RU" b="1" dirty="0"/>
              <a:t>Общие сведения из внешней баллистики. Образование траектории полета пули. Форма траектории. Основные понятия и определения</a:t>
            </a:r>
            <a:endParaRPr lang="ru-RU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2124075" y="404813"/>
            <a:ext cx="5184775" cy="2087562"/>
          </a:xfrm>
          <a:prstGeom prst="flowChartAlternateProcess">
            <a:avLst/>
          </a:prstGeom>
          <a:solidFill>
            <a:srgbClr val="CCFFCC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Пуля при полете в </a:t>
            </a:r>
          </a:p>
          <a:p>
            <a:pPr algn="ctr"/>
            <a:r>
              <a:rPr lang="ru-RU" altLang="ru-RU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воздухе </a:t>
            </a:r>
          </a:p>
          <a:p>
            <a:pPr algn="ctr"/>
            <a:r>
              <a:rPr lang="ru-RU" altLang="ru-RU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подвергается действию </a:t>
            </a:r>
          </a:p>
          <a:p>
            <a:pPr algn="ctr"/>
            <a:r>
              <a:rPr lang="ru-RU" altLang="ru-RU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двух сил</a:t>
            </a:r>
          </a:p>
          <a:p>
            <a:pPr algn="ctr"/>
            <a:endParaRPr lang="ru-RU" altLang="ru-RU" sz="2400" b="1" dirty="0">
              <a:solidFill>
                <a:srgbClr val="000000"/>
              </a:solidFill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539750" y="3860800"/>
            <a:ext cx="3527425" cy="2232025"/>
          </a:xfrm>
          <a:prstGeom prst="flowChartAlternateProcess">
            <a:avLst/>
          </a:prstGeom>
          <a:solidFill>
            <a:srgbClr val="CC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Сила тяжести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заставляет пулю 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постепенно понижаться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относительно линии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бросания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5364163" y="3860800"/>
            <a:ext cx="3527425" cy="2232025"/>
          </a:xfrm>
          <a:prstGeom prst="flowChartAlternateProcess">
            <a:avLst/>
          </a:prstGeom>
          <a:solidFill>
            <a:srgbClr val="CC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Сила сопротивления 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воздуха непрерывно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замедляет движение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пули и стремится</a:t>
            </a:r>
          </a:p>
          <a:p>
            <a:pPr algn="ctr"/>
            <a:r>
              <a:rPr lang="ru-RU" alt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опрокинуть её</a:t>
            </a: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4716463" y="249237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268538" y="3213100"/>
            <a:ext cx="4895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268538" y="32131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7164388" y="32131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44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128792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Образование силы сопротивления воздуха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5730577" cy="2841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Воздействие среды на полет пули 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4365104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 движении в воздухе пуля подвергается действию сил тяжести и сопротивления воздуха. Сила тяжести направлена вниз и заставляет пулю постепенно понижаться, а сила сопротивления воздуха направлена навстречу движению пули и непрерывно замедляет ее движение, а также стремится опрокинуть ее головной частью назад </a:t>
            </a:r>
            <a:r>
              <a:rPr lang="ru-RU" sz="2400" spc="3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976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Прецессионное (коническое) движение пули</a:t>
            </a:r>
            <a:endParaRPr lang="ru-RU" altLang="ru-RU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73225"/>
            <a:ext cx="5188585" cy="22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467544" y="4077072"/>
            <a:ext cx="8136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 как действие силы сопротивления воздуха непрерывно, а направление ее относительно пули меняется с каждым отклонением оси пули, то головная часть пули описывает окружность. Происходит медленное коническое и прецессионное движение, в результате пуля летит головной частью вперед, как бы «следит» за изменением кривизны траектории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148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1560" y="2060848"/>
            <a:ext cx="25202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Отклонение пули от плоскости стрельбы в сторону ее вращения называется 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деривацией</a:t>
            </a:r>
            <a:r>
              <a:rPr lang="ru-RU" sz="28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800" dirty="0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Деривация пули 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94321"/>
            <a:ext cx="3096344" cy="606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75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68313" y="404813"/>
            <a:ext cx="8229600" cy="298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dirty="0" smtClean="0"/>
              <a:t>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Траектория</a:t>
            </a:r>
            <a:r>
              <a:rPr lang="ru-RU" altLang="ru-RU" dirty="0" smtClean="0"/>
              <a:t> – кривая линия, описываемая центром тяжести пули (гранаты) в полете</a:t>
            </a:r>
            <a:endParaRPr lang="ru-RU" altLang="ru-RU" dirty="0"/>
          </a:p>
        </p:txBody>
      </p:sp>
      <p:sp>
        <p:nvSpPr>
          <p:cNvPr id="3" name="Freeform 7"/>
          <p:cNvSpPr>
            <a:spLocks/>
          </p:cNvSpPr>
          <p:nvPr/>
        </p:nvSpPr>
        <p:spPr bwMode="auto">
          <a:xfrm>
            <a:off x="2124075" y="4005263"/>
            <a:ext cx="5616575" cy="1584325"/>
          </a:xfrm>
          <a:custGeom>
            <a:avLst/>
            <a:gdLst>
              <a:gd name="T0" fmla="*/ 0 w 3538"/>
              <a:gd name="T1" fmla="*/ 998 h 998"/>
              <a:gd name="T2" fmla="*/ 2313 w 3538"/>
              <a:gd name="T3" fmla="*/ 0 h 998"/>
              <a:gd name="T4" fmla="*/ 3538 w 3538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38" h="998">
                <a:moveTo>
                  <a:pt x="0" y="998"/>
                </a:moveTo>
                <a:cubicBezTo>
                  <a:pt x="861" y="499"/>
                  <a:pt x="1723" y="0"/>
                  <a:pt x="2313" y="0"/>
                </a:cubicBezTo>
                <a:cubicBezTo>
                  <a:pt x="2903" y="0"/>
                  <a:pt x="3220" y="499"/>
                  <a:pt x="3538" y="998"/>
                </a:cubicBezTo>
              </a:path>
            </a:pathLst>
          </a:custGeom>
          <a:noFill/>
          <a:ln w="28575" cap="flat">
            <a:solidFill>
              <a:srgbClr val="FF0000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900113" y="5589588"/>
            <a:ext cx="755967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979613" y="5445125"/>
            <a:ext cx="288925" cy="2889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89017E-7 C 0.15 -0.11907 0.30018 -0.23792 0.40157 -0.23884 C 0.50295 -0.23977 0.55539 -0.123 0.60799 -0.00624 " pathEditMode="relative" ptsTypes="a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404813"/>
            <a:ext cx="9144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4000" b="1" dirty="0">
                <a:solidFill>
                  <a:srgbClr val="FF0000"/>
                </a:solidFill>
              </a:rPr>
              <a:t>Точка вылета  </a:t>
            </a:r>
            <a:r>
              <a:rPr lang="ru-RU" altLang="ru-RU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– центр дульного среза канала ствола. </a:t>
            </a:r>
          </a:p>
          <a:p>
            <a:pPr algn="ctr"/>
            <a:endParaRPr lang="ru-RU" altLang="ru-RU" sz="4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/>
            <a:r>
              <a:rPr lang="ru-RU" altLang="ru-RU" sz="4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Точка вылета является началом траектории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860800"/>
            <a:ext cx="41767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6443663" y="3716338"/>
            <a:ext cx="287337" cy="2873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 flipH="1" flipV="1">
            <a:off x="6659563" y="3933825"/>
            <a:ext cx="64928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019925" y="4724400"/>
            <a:ext cx="1784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2000" dirty="0"/>
              <a:t>Точка вылета</a:t>
            </a:r>
          </a:p>
        </p:txBody>
      </p:sp>
    </p:spTree>
    <p:extLst>
      <p:ext uri="{BB962C8B-B14F-4D97-AF65-F5344CB8AC3E}">
        <p14:creationId xmlns:p14="http://schemas.microsoft.com/office/powerpoint/2010/main" val="146424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95288" y="260350"/>
            <a:ext cx="8229600" cy="287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dirty="0" smtClean="0"/>
              <a:t>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Горизонт оружия </a:t>
            </a:r>
            <a:r>
              <a:rPr lang="ru-RU" altLang="ru-RU" dirty="0" smtClean="0"/>
              <a:t>– горизонтальная плоскость, проходящая через точку вылета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555875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4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95288" y="260350"/>
            <a:ext cx="8229600" cy="17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Линия возвышения </a:t>
            </a:r>
            <a:r>
              <a:rPr lang="ru-RU" altLang="ru-RU" dirty="0" smtClean="0"/>
              <a:t>– прямая линия, являющаяся продолжением оси канала ствола, наведенного оружия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2700338" y="2420938"/>
            <a:ext cx="4751387" cy="2592387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2627313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1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68313" y="260350"/>
            <a:ext cx="8229600" cy="17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Линия бросания </a:t>
            </a:r>
            <a:r>
              <a:rPr lang="ru-RU" altLang="ru-RU" dirty="0" smtClean="0"/>
              <a:t>– прямая линия, являющаяся продолжением оси канала ствола в момент вылета пули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700338" y="2924175"/>
            <a:ext cx="5111750" cy="208915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2627313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2700338" y="2205038"/>
            <a:ext cx="4895850" cy="2808287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1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890860" y="179610"/>
            <a:ext cx="7181751" cy="461665"/>
          </a:xfrm>
          <a:prstGeom prst="rect">
            <a:avLst/>
          </a:prstGeom>
          <a:solidFill>
            <a:srgbClr val="FF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400" b="1" dirty="0" smtClean="0">
                <a:solidFill>
                  <a:srgbClr val="FFFF66"/>
                </a:solidFill>
              </a:rPr>
              <a:t>Рекомендованная литература</a:t>
            </a:r>
            <a:endParaRPr lang="ru-RU" altLang="ru-RU" sz="2400" b="1" dirty="0">
              <a:solidFill>
                <a:srgbClr val="FFCC00"/>
              </a:solidFill>
              <a:latin typeface="Arial" charset="0"/>
            </a:endParaRPr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2411760" y="908720"/>
            <a:ext cx="6408712" cy="5112568"/>
          </a:xfrm>
        </p:spPr>
        <p:txBody>
          <a:bodyPr>
            <a:noAutofit/>
          </a:bodyPr>
          <a:lstStyle/>
          <a:p>
            <a:pPr lvl="0" algn="just"/>
            <a:endParaRPr lang="ru-RU" sz="2400" b="1" dirty="0" smtClean="0"/>
          </a:p>
          <a:p>
            <a:pPr lvl="0" algn="just"/>
            <a:r>
              <a:rPr lang="ru-RU" sz="2400" b="1" dirty="0" smtClean="0"/>
              <a:t>Наставление по стрелковому делу. Основы стрельбы из стрелкового оружия. - М.: Воениздат, 1984. ст. 3-34.</a:t>
            </a:r>
          </a:p>
          <a:p>
            <a:pPr lvl="0" algn="just"/>
            <a:endParaRPr lang="ru-RU" sz="2400" b="1" dirty="0" smtClean="0"/>
          </a:p>
          <a:p>
            <a:pPr lvl="0" algn="just"/>
            <a:r>
              <a:rPr lang="ru-RU" sz="2400" b="1" dirty="0"/>
              <a:t>Руководство по 5.45 мм автомату Калашникова (АК74, АКС74, АК74Н, АКС74Н) и 5,45-мм ручному пулемету Калашникова (РПК74, РПКС74, РПК74Н, РПКС74Н) - М.: Воениздат, 1982. – 94 с., статьи 166-175, 182-188, 190.</a:t>
            </a:r>
          </a:p>
          <a:p>
            <a:pPr lvl="0"/>
            <a:endParaRPr lang="ru-RU" sz="2400" b="1" dirty="0" smtClean="0"/>
          </a:p>
          <a:p>
            <a:pPr lvl="0"/>
            <a:endParaRPr lang="ru-RU" sz="1400" b="1" dirty="0" smtClean="0"/>
          </a:p>
        </p:txBody>
      </p:sp>
      <p:pic>
        <p:nvPicPr>
          <p:cNvPr id="27650" name="Picture 2" descr="http://s017.radikal.ru/i435/1210/c6/16fa5009fa5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440" y="1266292"/>
            <a:ext cx="1626552" cy="2539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http://cv02.twirpx.net/1760/17604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572" y="2852936"/>
            <a:ext cx="1652860" cy="251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4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9750" y="333375"/>
            <a:ext cx="8229600" cy="136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600" dirty="0" smtClean="0"/>
              <a:t> </a:t>
            </a:r>
            <a:r>
              <a:rPr lang="ru-RU" altLang="ru-RU" sz="2800" b="1" u="sng" dirty="0" smtClean="0">
                <a:solidFill>
                  <a:srgbClr val="FF0000"/>
                </a:solidFill>
              </a:rPr>
              <a:t>Угол  места цели </a:t>
            </a:r>
            <a:r>
              <a:rPr lang="ru-RU" altLang="ru-RU" sz="2800" dirty="0" smtClean="0"/>
              <a:t>– угол, заключенный между линией прицеливания и горизонтом оружия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89588"/>
            <a:ext cx="136842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3325"/>
            <a:ext cx="10795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 flipV="1">
            <a:off x="1042988" y="5157788"/>
            <a:ext cx="7705725" cy="431800"/>
          </a:xfrm>
          <a:prstGeom prst="line">
            <a:avLst/>
          </a:prstGeom>
          <a:noFill/>
          <a:ln w="28575">
            <a:solidFill>
              <a:srgbClr val="00FF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395536" y="5589588"/>
            <a:ext cx="85693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Freeform 17"/>
          <p:cNvSpPr>
            <a:spLocks/>
          </p:cNvSpPr>
          <p:nvPr/>
        </p:nvSpPr>
        <p:spPr bwMode="auto">
          <a:xfrm>
            <a:off x="1619250" y="4005263"/>
            <a:ext cx="7129463" cy="1584325"/>
          </a:xfrm>
          <a:custGeom>
            <a:avLst/>
            <a:gdLst>
              <a:gd name="T0" fmla="*/ 0 w 4491"/>
              <a:gd name="T1" fmla="*/ 998 h 998"/>
              <a:gd name="T2" fmla="*/ 2903 w 4491"/>
              <a:gd name="T3" fmla="*/ 0 h 998"/>
              <a:gd name="T4" fmla="*/ 4491 w 449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1" h="998">
                <a:moveTo>
                  <a:pt x="0" y="998"/>
                </a:moveTo>
                <a:cubicBezTo>
                  <a:pt x="1077" y="499"/>
                  <a:pt x="2155" y="0"/>
                  <a:pt x="2903" y="0"/>
                </a:cubicBezTo>
                <a:cubicBezTo>
                  <a:pt x="3651" y="0"/>
                  <a:pt x="4071" y="499"/>
                  <a:pt x="4491" y="998"/>
                </a:cubicBezTo>
              </a:path>
            </a:pathLst>
          </a:custGeom>
          <a:noFill/>
          <a:ln w="38100" cap="flat">
            <a:solidFill>
              <a:srgbClr val="B0D01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1619250" y="3213100"/>
            <a:ext cx="5256213" cy="2376488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1619250" y="2997200"/>
            <a:ext cx="4751388" cy="2592388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Freeform 21"/>
          <p:cNvSpPr>
            <a:spLocks/>
          </p:cNvSpPr>
          <p:nvPr/>
        </p:nvSpPr>
        <p:spPr bwMode="auto">
          <a:xfrm>
            <a:off x="4787900" y="5373688"/>
            <a:ext cx="82550" cy="215900"/>
          </a:xfrm>
          <a:custGeom>
            <a:avLst/>
            <a:gdLst>
              <a:gd name="T0" fmla="*/ 0 w 52"/>
              <a:gd name="T1" fmla="*/ 0 h 136"/>
              <a:gd name="T2" fmla="*/ 45 w 52"/>
              <a:gd name="T3" fmla="*/ 45 h 136"/>
              <a:gd name="T4" fmla="*/ 45 w 52"/>
              <a:gd name="T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136">
                <a:moveTo>
                  <a:pt x="0" y="0"/>
                </a:moveTo>
                <a:cubicBezTo>
                  <a:pt x="19" y="11"/>
                  <a:pt x="38" y="22"/>
                  <a:pt x="45" y="45"/>
                </a:cubicBezTo>
                <a:cubicBezTo>
                  <a:pt x="52" y="68"/>
                  <a:pt x="48" y="102"/>
                  <a:pt x="45" y="136"/>
                </a:cubicBezTo>
              </a:path>
            </a:pathLst>
          </a:custGeom>
          <a:noFill/>
          <a:ln w="31750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Oval 20"/>
          <p:cNvSpPr>
            <a:spLocks noChangeArrowheads="1"/>
          </p:cNvSpPr>
          <p:nvPr/>
        </p:nvSpPr>
        <p:spPr bwMode="auto">
          <a:xfrm>
            <a:off x="1547813" y="54451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8604250" y="54451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6227763" y="39338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Rectangle 16" descr="Широкий диагональный 2"/>
          <p:cNvSpPr>
            <a:spLocks noChangeArrowheads="1"/>
          </p:cNvSpPr>
          <p:nvPr/>
        </p:nvSpPr>
        <p:spPr bwMode="auto">
          <a:xfrm>
            <a:off x="7019925" y="3716338"/>
            <a:ext cx="504825" cy="1512887"/>
          </a:xfrm>
          <a:prstGeom prst="rect">
            <a:avLst/>
          </a:prstGeom>
          <a:pattFill prst="wdUpDiag">
            <a:fgClr>
              <a:srgbClr val="339966"/>
            </a:fgClr>
            <a:bgClr>
              <a:schemeClr val="bg1"/>
            </a:bgClr>
          </a:patt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164388" y="5084763"/>
            <a:ext cx="215900" cy="2159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9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9750" y="333375"/>
            <a:ext cx="8229600" cy="168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dirty="0" smtClean="0"/>
              <a:t> </a:t>
            </a:r>
            <a:r>
              <a:rPr lang="ru-RU" altLang="ru-RU" b="1" u="sng" dirty="0" smtClean="0">
                <a:solidFill>
                  <a:srgbClr val="FF0000"/>
                </a:solidFill>
              </a:rPr>
              <a:t>Угол  прицеливания </a:t>
            </a:r>
            <a:r>
              <a:rPr lang="ru-RU" altLang="ru-RU" dirty="0" smtClean="0"/>
              <a:t>– угол, заключенный между линией возвышения и линией прицеливания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16563"/>
            <a:ext cx="136842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3325"/>
            <a:ext cx="10795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30"/>
          <p:cNvSpPr>
            <a:spLocks noChangeShapeType="1"/>
          </p:cNvSpPr>
          <p:nvPr/>
        </p:nvSpPr>
        <p:spPr bwMode="auto">
          <a:xfrm flipV="1">
            <a:off x="1654175" y="3860800"/>
            <a:ext cx="7489825" cy="1655763"/>
          </a:xfrm>
          <a:prstGeom prst="line">
            <a:avLst/>
          </a:prstGeom>
          <a:noFill/>
          <a:ln w="28575">
            <a:solidFill>
              <a:srgbClr val="00FF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Freeform 29"/>
          <p:cNvSpPr>
            <a:spLocks/>
          </p:cNvSpPr>
          <p:nvPr/>
        </p:nvSpPr>
        <p:spPr bwMode="auto">
          <a:xfrm>
            <a:off x="1619250" y="3933825"/>
            <a:ext cx="7129463" cy="1584325"/>
          </a:xfrm>
          <a:custGeom>
            <a:avLst/>
            <a:gdLst>
              <a:gd name="T0" fmla="*/ 0 w 4491"/>
              <a:gd name="T1" fmla="*/ 998 h 998"/>
              <a:gd name="T2" fmla="*/ 2903 w 4491"/>
              <a:gd name="T3" fmla="*/ 0 h 998"/>
              <a:gd name="T4" fmla="*/ 4491 w 449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1" h="998">
                <a:moveTo>
                  <a:pt x="0" y="998"/>
                </a:moveTo>
                <a:cubicBezTo>
                  <a:pt x="1077" y="499"/>
                  <a:pt x="2155" y="0"/>
                  <a:pt x="2903" y="0"/>
                </a:cubicBezTo>
                <a:cubicBezTo>
                  <a:pt x="3651" y="0"/>
                  <a:pt x="4071" y="499"/>
                  <a:pt x="4491" y="998"/>
                </a:cubicBezTo>
              </a:path>
            </a:pathLst>
          </a:custGeom>
          <a:noFill/>
          <a:ln w="38100" cap="flat">
            <a:solidFill>
              <a:srgbClr val="B0D01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1619250" y="2924175"/>
            <a:ext cx="4751388" cy="2592388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Rectangle 28" descr="Широкий диагональный 2"/>
          <p:cNvSpPr>
            <a:spLocks noChangeArrowheads="1"/>
          </p:cNvSpPr>
          <p:nvPr/>
        </p:nvSpPr>
        <p:spPr bwMode="auto">
          <a:xfrm>
            <a:off x="7019925" y="3716338"/>
            <a:ext cx="504825" cy="1512887"/>
          </a:xfrm>
          <a:prstGeom prst="rect">
            <a:avLst/>
          </a:prstGeom>
          <a:pattFill prst="wdUpDiag">
            <a:fgClr>
              <a:srgbClr val="339966"/>
            </a:fgClr>
            <a:bgClr>
              <a:schemeClr val="bg1"/>
            </a:bgClr>
          </a:patt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Oval 31"/>
          <p:cNvSpPr>
            <a:spLocks noChangeArrowheads="1"/>
          </p:cNvSpPr>
          <p:nvPr/>
        </p:nvSpPr>
        <p:spPr bwMode="auto">
          <a:xfrm>
            <a:off x="7164388" y="4149725"/>
            <a:ext cx="215900" cy="2159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Freeform 21"/>
          <p:cNvSpPr>
            <a:spLocks/>
          </p:cNvSpPr>
          <p:nvPr/>
        </p:nvSpPr>
        <p:spPr bwMode="auto">
          <a:xfrm>
            <a:off x="3132138" y="4724400"/>
            <a:ext cx="252412" cy="431800"/>
          </a:xfrm>
          <a:custGeom>
            <a:avLst/>
            <a:gdLst>
              <a:gd name="T0" fmla="*/ 0 w 159"/>
              <a:gd name="T1" fmla="*/ 0 h 272"/>
              <a:gd name="T2" fmla="*/ 136 w 159"/>
              <a:gd name="T3" fmla="*/ 136 h 272"/>
              <a:gd name="T4" fmla="*/ 136 w 159"/>
              <a:gd name="T5" fmla="*/ 272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" h="272">
                <a:moveTo>
                  <a:pt x="0" y="0"/>
                </a:moveTo>
                <a:cubicBezTo>
                  <a:pt x="56" y="45"/>
                  <a:pt x="113" y="91"/>
                  <a:pt x="136" y="136"/>
                </a:cubicBezTo>
                <a:cubicBezTo>
                  <a:pt x="159" y="181"/>
                  <a:pt x="147" y="226"/>
                  <a:pt x="136" y="27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90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60350"/>
            <a:ext cx="9144000" cy="208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sz="2800" b="1" u="sng" dirty="0" smtClean="0">
                <a:solidFill>
                  <a:srgbClr val="FF0000"/>
                </a:solidFill>
              </a:rPr>
              <a:t>Угол возвышения</a:t>
            </a:r>
            <a:r>
              <a:rPr lang="ru-RU" altLang="ru-RU" sz="2800" b="1" u="sng" dirty="0" smtClean="0">
                <a:solidFill>
                  <a:srgbClr val="B0D012"/>
                </a:solidFill>
              </a:rPr>
              <a:t> </a:t>
            </a:r>
            <a:r>
              <a:rPr lang="ru-RU" altLang="ru-RU" sz="2800" dirty="0" smtClean="0"/>
              <a:t>– угол, заключенный между линией возвышения и горизонтом оружия.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ru-RU" altLang="ru-RU" sz="2800" dirty="0" smtClean="0"/>
              <a:t>Если угол возвышения отрицательный, то он называется </a:t>
            </a:r>
            <a:r>
              <a:rPr lang="ru-RU" altLang="ru-RU" sz="2800" b="1" u="sng" dirty="0" smtClean="0">
                <a:solidFill>
                  <a:srgbClr val="FF0000"/>
                </a:solidFill>
              </a:rPr>
              <a:t>углом склонения (снижения) </a:t>
            </a:r>
            <a:endParaRPr lang="ru-RU" altLang="ru-RU" sz="2800" dirty="0" smtClean="0">
              <a:solidFill>
                <a:srgbClr val="FF0000"/>
              </a:solidFill>
            </a:endParaRPr>
          </a:p>
          <a:p>
            <a:pPr algn="ctr">
              <a:buFont typeface="Wingdings" panose="05000000000000000000" pitchFamily="2" charset="2"/>
              <a:buNone/>
            </a:pPr>
            <a:endParaRPr lang="ru-RU" altLang="ru-RU" sz="28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2700338" y="2420938"/>
            <a:ext cx="4751387" cy="2592387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2627313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995738" y="4292600"/>
            <a:ext cx="515937" cy="720725"/>
          </a:xfrm>
          <a:custGeom>
            <a:avLst/>
            <a:gdLst>
              <a:gd name="T0" fmla="*/ 0 w 325"/>
              <a:gd name="T1" fmla="*/ 0 h 454"/>
              <a:gd name="T2" fmla="*/ 272 w 325"/>
              <a:gd name="T3" fmla="*/ 227 h 454"/>
              <a:gd name="T4" fmla="*/ 318 w 325"/>
              <a:gd name="T5" fmla="*/ 45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5" h="454">
                <a:moveTo>
                  <a:pt x="0" y="0"/>
                </a:moveTo>
                <a:cubicBezTo>
                  <a:pt x="109" y="76"/>
                  <a:pt x="219" y="152"/>
                  <a:pt x="272" y="227"/>
                </a:cubicBezTo>
                <a:cubicBezTo>
                  <a:pt x="325" y="302"/>
                  <a:pt x="321" y="378"/>
                  <a:pt x="318" y="454"/>
                </a:cubicBezTo>
              </a:path>
            </a:pathLst>
          </a:custGeom>
          <a:noFill/>
          <a:ln w="31750">
            <a:solidFill>
              <a:srgbClr val="00CCFF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0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95288" y="260350"/>
            <a:ext cx="8229600" cy="161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Угол бросания </a:t>
            </a:r>
            <a:r>
              <a:rPr lang="ru-RU" altLang="ru-RU" dirty="0" smtClean="0"/>
              <a:t>– угол, заключенный между линией  бросания и горизонтом оружия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2700338" y="2492375"/>
            <a:ext cx="5184775" cy="2520950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4716463" y="4076700"/>
            <a:ext cx="431800" cy="936625"/>
          </a:xfrm>
          <a:custGeom>
            <a:avLst/>
            <a:gdLst>
              <a:gd name="T0" fmla="*/ 0 w 272"/>
              <a:gd name="T1" fmla="*/ 0 h 590"/>
              <a:gd name="T2" fmla="*/ 181 w 272"/>
              <a:gd name="T3" fmla="*/ 227 h 590"/>
              <a:gd name="T4" fmla="*/ 272 w 272"/>
              <a:gd name="T5" fmla="*/ 59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2" h="590">
                <a:moveTo>
                  <a:pt x="0" y="0"/>
                </a:moveTo>
                <a:cubicBezTo>
                  <a:pt x="68" y="64"/>
                  <a:pt x="136" y="129"/>
                  <a:pt x="181" y="227"/>
                </a:cubicBezTo>
                <a:cubicBezTo>
                  <a:pt x="226" y="325"/>
                  <a:pt x="249" y="457"/>
                  <a:pt x="272" y="590"/>
                </a:cubicBezTo>
              </a:path>
            </a:pathLst>
          </a:custGeom>
          <a:noFill/>
          <a:ln w="28575">
            <a:solidFill>
              <a:srgbClr val="FF9900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627313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1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95288" y="188913"/>
            <a:ext cx="8229600" cy="175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ru-RU" altLang="ru-RU" b="1" u="sng" dirty="0" smtClean="0">
                <a:solidFill>
                  <a:srgbClr val="FF0000"/>
                </a:solidFill>
              </a:rPr>
              <a:t>Угол вылета </a:t>
            </a:r>
            <a:r>
              <a:rPr lang="ru-RU" altLang="ru-RU" dirty="0" smtClean="0"/>
              <a:t>– угол, заключенный между линией  возвышения и линией бросания</a:t>
            </a:r>
            <a:endParaRPr lang="ru-RU" altLang="ru-RU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4495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684213" y="5013325"/>
            <a:ext cx="80645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700338" y="2708275"/>
            <a:ext cx="4967287" cy="2305050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2700338" y="2276475"/>
            <a:ext cx="5040312" cy="2736850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5867400" y="3284538"/>
            <a:ext cx="168275" cy="215900"/>
          </a:xfrm>
          <a:custGeom>
            <a:avLst/>
            <a:gdLst>
              <a:gd name="T0" fmla="*/ 0 w 106"/>
              <a:gd name="T1" fmla="*/ 0 h 136"/>
              <a:gd name="T2" fmla="*/ 91 w 106"/>
              <a:gd name="T3" fmla="*/ 46 h 136"/>
              <a:gd name="T4" fmla="*/ 91 w 106"/>
              <a:gd name="T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136">
                <a:moveTo>
                  <a:pt x="0" y="0"/>
                </a:moveTo>
                <a:cubicBezTo>
                  <a:pt x="38" y="11"/>
                  <a:pt x="76" y="23"/>
                  <a:pt x="91" y="46"/>
                </a:cubicBezTo>
                <a:cubicBezTo>
                  <a:pt x="106" y="69"/>
                  <a:pt x="98" y="102"/>
                  <a:pt x="91" y="136"/>
                </a:cubicBezTo>
              </a:path>
            </a:pathLst>
          </a:cu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6011863" y="3213100"/>
            <a:ext cx="168275" cy="215900"/>
          </a:xfrm>
          <a:custGeom>
            <a:avLst/>
            <a:gdLst>
              <a:gd name="T0" fmla="*/ 0 w 106"/>
              <a:gd name="T1" fmla="*/ 0 h 136"/>
              <a:gd name="T2" fmla="*/ 91 w 106"/>
              <a:gd name="T3" fmla="*/ 46 h 136"/>
              <a:gd name="T4" fmla="*/ 91 w 106"/>
              <a:gd name="T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136">
                <a:moveTo>
                  <a:pt x="0" y="0"/>
                </a:moveTo>
                <a:cubicBezTo>
                  <a:pt x="38" y="11"/>
                  <a:pt x="76" y="23"/>
                  <a:pt x="91" y="46"/>
                </a:cubicBezTo>
                <a:cubicBezTo>
                  <a:pt x="106" y="69"/>
                  <a:pt x="98" y="102"/>
                  <a:pt x="91" y="136"/>
                </a:cubicBezTo>
              </a:path>
            </a:pathLst>
          </a:cu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2627313" y="486886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59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89588"/>
            <a:ext cx="136842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323850" y="404813"/>
            <a:ext cx="84963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Точка встречи </a:t>
            </a:r>
            <a:r>
              <a:rPr lang="ru-RU" altLang="ru-RU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– точка пересечения траектории с поверхностью цели</a:t>
            </a:r>
          </a:p>
        </p:txBody>
      </p:sp>
      <p:sp>
        <p:nvSpPr>
          <p:cNvPr id="4" name="Freeform 17"/>
          <p:cNvSpPr>
            <a:spLocks/>
          </p:cNvSpPr>
          <p:nvPr/>
        </p:nvSpPr>
        <p:spPr bwMode="auto">
          <a:xfrm>
            <a:off x="1619250" y="3716338"/>
            <a:ext cx="6985000" cy="1871662"/>
          </a:xfrm>
          <a:custGeom>
            <a:avLst/>
            <a:gdLst>
              <a:gd name="T0" fmla="*/ 0 w 4491"/>
              <a:gd name="T1" fmla="*/ 998 h 998"/>
              <a:gd name="T2" fmla="*/ 2903 w 4491"/>
              <a:gd name="T3" fmla="*/ 0 h 998"/>
              <a:gd name="T4" fmla="*/ 4491 w 449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1" h="998">
                <a:moveTo>
                  <a:pt x="0" y="998"/>
                </a:moveTo>
                <a:cubicBezTo>
                  <a:pt x="1077" y="499"/>
                  <a:pt x="2155" y="0"/>
                  <a:pt x="2903" y="0"/>
                </a:cubicBezTo>
                <a:cubicBezTo>
                  <a:pt x="3651" y="0"/>
                  <a:pt x="4071" y="499"/>
                  <a:pt x="4491" y="998"/>
                </a:cubicBezTo>
              </a:path>
            </a:pathLst>
          </a:custGeom>
          <a:noFill/>
          <a:ln w="38100" cap="flat">
            <a:solidFill>
              <a:srgbClr val="B0D01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Rectangle 16" descr="Широкий диагональный 2"/>
          <p:cNvSpPr>
            <a:spLocks noChangeArrowheads="1"/>
          </p:cNvSpPr>
          <p:nvPr/>
        </p:nvSpPr>
        <p:spPr bwMode="auto">
          <a:xfrm>
            <a:off x="7019925" y="3357563"/>
            <a:ext cx="504825" cy="1512887"/>
          </a:xfrm>
          <a:prstGeom prst="rect">
            <a:avLst/>
          </a:prstGeom>
          <a:pattFill prst="wdUpDiag">
            <a:fgClr>
              <a:srgbClr val="339966"/>
            </a:fgClr>
            <a:bgClr>
              <a:schemeClr val="bg1"/>
            </a:bgClr>
          </a:patt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Oval 27"/>
          <p:cNvSpPr>
            <a:spLocks noChangeArrowheads="1"/>
          </p:cNvSpPr>
          <p:nvPr/>
        </p:nvSpPr>
        <p:spPr bwMode="auto">
          <a:xfrm>
            <a:off x="7164388" y="39338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57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323850" y="404813"/>
            <a:ext cx="84963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Прицельная дальность </a:t>
            </a:r>
            <a:r>
              <a:rPr lang="ru-RU" altLang="ru-RU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– расстояние от точки вылета до пересечения траектории с линией прицеливания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89588"/>
            <a:ext cx="136842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3325"/>
            <a:ext cx="10795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395288" y="5589588"/>
            <a:ext cx="856932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 flipV="1">
            <a:off x="1042988" y="5157788"/>
            <a:ext cx="7705725" cy="431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Freeform 17"/>
          <p:cNvSpPr>
            <a:spLocks/>
          </p:cNvSpPr>
          <p:nvPr/>
        </p:nvSpPr>
        <p:spPr bwMode="auto">
          <a:xfrm>
            <a:off x="1619250" y="4005263"/>
            <a:ext cx="7129463" cy="1584325"/>
          </a:xfrm>
          <a:custGeom>
            <a:avLst/>
            <a:gdLst>
              <a:gd name="T0" fmla="*/ 0 w 4491"/>
              <a:gd name="T1" fmla="*/ 998 h 998"/>
              <a:gd name="T2" fmla="*/ 2903 w 4491"/>
              <a:gd name="T3" fmla="*/ 0 h 998"/>
              <a:gd name="T4" fmla="*/ 4491 w 449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91" h="998">
                <a:moveTo>
                  <a:pt x="0" y="998"/>
                </a:moveTo>
                <a:cubicBezTo>
                  <a:pt x="1077" y="499"/>
                  <a:pt x="2155" y="0"/>
                  <a:pt x="2903" y="0"/>
                </a:cubicBezTo>
                <a:cubicBezTo>
                  <a:pt x="3651" y="0"/>
                  <a:pt x="4071" y="499"/>
                  <a:pt x="4491" y="998"/>
                </a:cubicBezTo>
              </a:path>
            </a:pathLst>
          </a:custGeom>
          <a:noFill/>
          <a:ln w="38100" cap="flat">
            <a:solidFill>
              <a:srgbClr val="B0D01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1619250" y="3213100"/>
            <a:ext cx="5256213" cy="2376488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1619250" y="2997200"/>
            <a:ext cx="4751388" cy="2592388"/>
          </a:xfrm>
          <a:prstGeom prst="line">
            <a:avLst/>
          </a:prstGeom>
          <a:noFill/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Line 24"/>
          <p:cNvSpPr>
            <a:spLocks noChangeShapeType="1"/>
          </p:cNvSpPr>
          <p:nvPr/>
        </p:nvSpPr>
        <p:spPr bwMode="auto">
          <a:xfrm>
            <a:off x="1692275" y="566102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8459788" y="51577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26"/>
          <p:cNvSpPr>
            <a:spLocks noChangeShapeType="1"/>
          </p:cNvSpPr>
          <p:nvPr/>
        </p:nvSpPr>
        <p:spPr bwMode="auto">
          <a:xfrm>
            <a:off x="1692275" y="6021388"/>
            <a:ext cx="6838950" cy="0"/>
          </a:xfrm>
          <a:prstGeom prst="line">
            <a:avLst/>
          </a:prstGeom>
          <a:noFill/>
          <a:ln w="38100">
            <a:solidFill>
              <a:schemeClr val="bg2">
                <a:lumMod val="50000"/>
              </a:schemeClr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1547813" y="54451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6227763" y="39338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8604250" y="544512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6" name="Rectangle 16" descr="Широкий диагональный 2"/>
          <p:cNvSpPr>
            <a:spLocks noChangeArrowheads="1"/>
          </p:cNvSpPr>
          <p:nvPr/>
        </p:nvSpPr>
        <p:spPr bwMode="auto">
          <a:xfrm>
            <a:off x="7019925" y="3716338"/>
            <a:ext cx="504825" cy="1512887"/>
          </a:xfrm>
          <a:prstGeom prst="rect">
            <a:avLst/>
          </a:prstGeom>
          <a:pattFill prst="wdUpDiag">
            <a:fgClr>
              <a:srgbClr val="339966"/>
            </a:fgClr>
            <a:bgClr>
              <a:schemeClr val="bg1"/>
            </a:bgClr>
          </a:patt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7164388" y="5084763"/>
            <a:ext cx="215900" cy="2159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8"/>
          <p:cNvSpPr>
            <a:spLocks noChangeArrowheads="1"/>
          </p:cNvSpPr>
          <p:nvPr/>
        </p:nvSpPr>
        <p:spPr bwMode="auto">
          <a:xfrm>
            <a:off x="8316913" y="5084763"/>
            <a:ext cx="215900" cy="2159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4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848872" cy="4896544"/>
          </a:xfrm>
          <a:prstGeom prst="rect">
            <a:avLst/>
          </a:prstGeom>
          <a:noFill/>
        </p:spPr>
      </p:pic>
      <p:sp>
        <p:nvSpPr>
          <p:cNvPr id="3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Элементы траектории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Превышением траектории над линией прицеливания</a:t>
            </a:r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это кратчайшее расстояние от любой точки траектории до линии прицеливания </a:t>
            </a:r>
            <a:endParaRPr lang="ru-RU" sz="2400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272808" cy="10972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9552" y="2852936"/>
            <a:ext cx="8136904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Превышение траектории при стрельбе из ПМ, приведенного к нормальному бою на дистанции 25 м (превышение 12,5 см).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3975379"/>
            <a:ext cx="7272808" cy="1469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47564" y="5733256"/>
            <a:ext cx="835292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Превышение траектории при стрельбе из АК-74 с прицелами 4 и 6.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886961"/>
            <a:ext cx="842493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>
              <a:lnSpc>
                <a:spcPct val="115000"/>
              </a:lnSpc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Прямой выстрел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это выстрел, при котором траектория не поднимается над линией прицеливания выше цели на всем своем 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протяжении.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18973"/>
            <a:ext cx="8100900" cy="34852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07504" y="5704181"/>
            <a:ext cx="8784976" cy="914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пределах дальности прямого выстрела в напряженные моменты боя стрельба может вестись без перестановки прицела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Прямой выстрел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683568" y="1988840"/>
            <a:ext cx="7848872" cy="4176464"/>
          </a:xfrm>
          <a:prstGeom prst="roundRect">
            <a:avLst/>
          </a:prstGeom>
          <a:ln w="28575"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lvl="0" indent="-457200" algn="just">
              <a:buFont typeface="+mj-lt"/>
              <a:buAutoNum type="arabicPeriod"/>
            </a:pPr>
            <a:r>
              <a:rPr lang="ru-RU" sz="2800" b="1" dirty="0"/>
              <a:t>Общие сведения из внутренней баллистики. Сущность явления выстрела и его периоды. Основные понятия и определения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548680"/>
            <a:ext cx="8784976" cy="792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/>
              <a:t>1-й учебный вопрос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743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165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Поражаемое пространство –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 расстояние на местности (по линии прицеливания), на протяжении которого нисходящая ветвь траектории не превышает высоты 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цели.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Глубина поражаемого пространства (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Ппр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зависит от высоты цели, настильности траектории, угла наклона местности (на переднем скате она уменьшается, на обратном – увеличивается)</a:t>
            </a:r>
            <a:endParaRPr lang="ru-RU" sz="2400" dirty="0"/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984776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>
          <a:xfrm>
            <a:off x="30658" y="1556792"/>
            <a:ext cx="8915400" cy="45259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ru-RU" altLang="ru-RU" sz="6600" dirty="0" smtClean="0">
                <a:solidFill>
                  <a:srgbClr val="FF3300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1853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464096"/>
            <a:ext cx="42484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70" indent="450215" algn="just"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Баллистика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– это наука о движении тел, брошенных в пространстве. Она занимается, главным образом, исследованием движения снарядов, выпущенных из огнестрельного оружия, ракетных снарядов и баллистических ракет.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14" descr="http://cs11325.userapi.com/u65658495/-14/x_725d175d.jpg"/>
          <p:cNvPicPr>
            <a:picLocks noChangeAspect="1" noChangeArrowheads="1"/>
          </p:cNvPicPr>
          <p:nvPr/>
        </p:nvPicPr>
        <p:blipFill>
          <a:blip r:embed="rId2" cstate="print"/>
          <a:srcRect t="13638" b="34084"/>
          <a:stretch>
            <a:fillRect/>
          </a:stretch>
        </p:blipFill>
        <p:spPr bwMode="auto">
          <a:xfrm>
            <a:off x="4377542" y="17609"/>
            <a:ext cx="47593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6146" name="Picture 2" descr="https://jooinn.com/images/a-bullet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42" y="1674959"/>
            <a:ext cx="4759325" cy="211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ppliedballisticsllc.com/wp-content/uploads/2019/11/R0021830-Edit-1024x8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41" y="3789040"/>
            <a:ext cx="4759325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2620" y="3068960"/>
            <a:ext cx="84518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3188"/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баллистика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наука, изучающая явления, происходящие в канале ствола во время выстрела, движение пули в канале ствола оружия под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действием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пороховых газов и других процессов, происходящих при выстреле в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канале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ствола и за его пределами в период последействия пороховых газов.</a:t>
            </a:r>
          </a:p>
        </p:txBody>
      </p:sp>
      <p:pic>
        <p:nvPicPr>
          <p:cNvPr id="1026" name="Picture 2" descr="https://static.wikia.nocookie.net/powerlisting/images/5/5e/Internal-ballistics-aegis-academy-firearms-instructor.jpg/revision/latest?cb=201511111451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42" y="67444"/>
            <a:ext cx="741682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Явление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11560" y="1004535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C00000"/>
                </a:solidFill>
              </a:rPr>
              <a:t>Выстрелом называется</a:t>
            </a:r>
            <a:r>
              <a:rPr lang="ru-RU" sz="2400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/>
              <a:t>явление выбрасывания пули (снаряда) из канала </a:t>
            </a:r>
            <a:r>
              <a:rPr lang="ru-RU" sz="2400" b="1" dirty="0" smtClean="0"/>
              <a:t>ствола оружия </a:t>
            </a:r>
            <a:r>
              <a:rPr lang="ru-RU" sz="2400" b="1" dirty="0" smtClean="0"/>
              <a:t>под действием энергии пороховых газов.</a:t>
            </a:r>
          </a:p>
        </p:txBody>
      </p:sp>
      <p:pic>
        <p:nvPicPr>
          <p:cNvPr id="7" name="Picture 4" descr="http://os39zo.ucoz.ru/ak-74/r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2856"/>
            <a:ext cx="9144000" cy="4563410"/>
          </a:xfrm>
          <a:prstGeom prst="rect">
            <a:avLst/>
          </a:prstGeom>
          <a:noFill/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3491880" y="2132856"/>
            <a:ext cx="2448274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ysClr val="windowText" lastClr="000000"/>
                </a:solidFill>
              </a:rPr>
              <a:t>Периоды выстрела</a:t>
            </a:r>
            <a:endParaRPr lang="ru-RU" altLang="ru-RU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02223" y="3513850"/>
            <a:ext cx="873955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  </a:t>
            </a:r>
            <a:r>
              <a:rPr lang="ru-RU" b="1" dirty="0"/>
              <a:t>При </a:t>
            </a:r>
            <a:r>
              <a:rPr lang="ru-RU" b="1" i="1" dirty="0">
                <a:solidFill>
                  <a:srgbClr val="FF0000"/>
                </a:solidFill>
              </a:rPr>
              <a:t>сгорании порохового заряда</a:t>
            </a:r>
            <a:r>
              <a:rPr lang="ru-RU" b="1" dirty="0"/>
              <a:t>:</a:t>
            </a:r>
          </a:p>
          <a:p>
            <a:pPr>
              <a:buFontTx/>
              <a:buChar char="•"/>
            </a:pPr>
            <a:r>
              <a:rPr lang="ru-RU" b="1" dirty="0"/>
              <a:t>до </a:t>
            </a:r>
            <a:r>
              <a:rPr lang="ru-RU" b="1" dirty="0">
                <a:solidFill>
                  <a:srgbClr val="FF0066"/>
                </a:solidFill>
              </a:rPr>
              <a:t>25-35%</a:t>
            </a:r>
            <a:r>
              <a:rPr lang="ru-RU" b="1" dirty="0"/>
              <a:t> выделяемой энергии затрачивается на сообщение пуле </a:t>
            </a:r>
            <a:r>
              <a:rPr lang="ru-RU" b="1" dirty="0" smtClean="0"/>
              <a:t>поступательного </a:t>
            </a:r>
            <a:r>
              <a:rPr lang="ru-RU" b="1" dirty="0"/>
              <a:t>движения (основная работа);</a:t>
            </a:r>
          </a:p>
          <a:p>
            <a:pPr>
              <a:buFontTx/>
              <a:buChar char="•"/>
            </a:pPr>
            <a:r>
              <a:rPr lang="ru-RU" b="1" dirty="0"/>
              <a:t>до </a:t>
            </a:r>
            <a:r>
              <a:rPr lang="ru-RU" b="1" dirty="0">
                <a:solidFill>
                  <a:srgbClr val="006600"/>
                </a:solidFill>
              </a:rPr>
              <a:t>15-25 %</a:t>
            </a:r>
            <a:r>
              <a:rPr lang="ru-RU" b="1" dirty="0"/>
              <a:t> энергии - на совершение второстепенных работ (врезание и </a:t>
            </a:r>
            <a:r>
              <a:rPr lang="ru-RU" b="1" dirty="0" smtClean="0"/>
              <a:t>преодоление </a:t>
            </a:r>
            <a:r>
              <a:rPr lang="ru-RU" b="1" dirty="0"/>
              <a:t>трения пули при движении по каналу ствола; нагревание стенок ствола, гильзы и пули; перемещение подвижной части оружия, газообразной и не </a:t>
            </a:r>
            <a:r>
              <a:rPr lang="ru-RU" b="1" dirty="0" smtClean="0"/>
              <a:t>сгоревшей </a:t>
            </a:r>
            <a:r>
              <a:rPr lang="ru-RU" b="1" dirty="0"/>
              <a:t>части пороха);</a:t>
            </a:r>
          </a:p>
          <a:p>
            <a:pPr>
              <a:buFontTx/>
              <a:buChar char="•"/>
            </a:pPr>
            <a:r>
              <a:rPr lang="ru-RU" b="1" dirty="0"/>
              <a:t>около </a:t>
            </a:r>
            <a:r>
              <a:rPr lang="ru-RU" b="1" dirty="0">
                <a:solidFill>
                  <a:srgbClr val="0000CC"/>
                </a:solidFill>
              </a:rPr>
              <a:t>40 %</a:t>
            </a:r>
            <a:r>
              <a:rPr lang="ru-RU" b="1" dirty="0"/>
              <a:t> энергии не используется и теряется после вылета пули из ствола канала.</a:t>
            </a:r>
          </a:p>
        </p:txBody>
      </p:sp>
      <p:pic>
        <p:nvPicPr>
          <p:cNvPr id="6" name="Picture 16" descr="http://great-victory.ru/image6560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908720"/>
            <a:ext cx="4651131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http://bushcraft.at.ua/poluvannya/488464583584446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2120" y="885215"/>
            <a:ext cx="2990850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1043608" y="332656"/>
            <a:ext cx="6840760" cy="461665"/>
          </a:xfrm>
          <a:prstGeom prst="rect">
            <a:avLst/>
          </a:prstGeom>
          <a:solidFill>
            <a:srgbClr val="C00000"/>
          </a:solidFill>
          <a:ln w="57150" cmpd="thickThin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Явление выстрела</a:t>
            </a:r>
            <a:endParaRPr lang="ru-RU" altLang="ru-RU" sz="2400" b="1" dirty="0">
              <a:solidFill>
                <a:srgbClr val="FFFF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536" y="5777458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70" indent="450215" algn="just"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Выстрел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проходит в очень короткий промежуток времени: 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0,01‑0,06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секунды.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сравнения время моргания человека около 0,05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секунд. 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выстреле различают четыре периода:</a:t>
            </a:r>
            <a:endParaRPr lang="ru-RU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7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2"/>
          <p:cNvSpPr txBox="1">
            <a:spLocks/>
          </p:cNvSpPr>
          <p:nvPr/>
        </p:nvSpPr>
        <p:spPr>
          <a:xfrm>
            <a:off x="611560" y="642937"/>
            <a:ext cx="428625" cy="5857875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 cap="rnd">
            <a:solidFill>
              <a:srgbClr val="009900"/>
            </a:solidFill>
            <a:beve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П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Е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Р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И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О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Д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Ы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 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В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Ы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С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Т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Р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Е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Л</a:t>
            </a:r>
          </a:p>
          <a:p>
            <a:pPr>
              <a:buFontTx/>
              <a:buNone/>
              <a:defRPr/>
            </a:pPr>
            <a:r>
              <a:rPr lang="ru-RU" sz="2000" b="1" smtClean="0">
                <a:solidFill>
                  <a:srgbClr val="FF0000"/>
                </a:solidFill>
              </a:rPr>
              <a:t>А</a:t>
            </a:r>
          </a:p>
          <a:p>
            <a:pPr>
              <a:buFontTx/>
              <a:buNone/>
              <a:defRPr/>
            </a:pPr>
            <a:endParaRPr lang="ru-RU" sz="2000" b="1" dirty="0" smtClean="0">
              <a:solidFill>
                <a:srgbClr val="FF0000"/>
              </a:solidFill>
            </a:endParaRPr>
          </a:p>
        </p:txBody>
      </p:sp>
      <p:sp>
        <p:nvSpPr>
          <p:cNvPr id="3" name="Содержимое 5"/>
          <p:cNvSpPr>
            <a:spLocks noGrp="1"/>
          </p:cNvSpPr>
          <p:nvPr>
            <p:ph sz="quarter" idx="4294967295"/>
          </p:nvPr>
        </p:nvSpPr>
        <p:spPr>
          <a:xfrm>
            <a:off x="1187624" y="964407"/>
            <a:ext cx="7500937" cy="1214437"/>
          </a:xfrm>
          <a:prstGeom prst="rect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1750" cap="rnd" cmpd="thickThin">
            <a:solidFill>
              <a:schemeClr val="tx1"/>
            </a:solidFill>
            <a:bevel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sz="2200" dirty="0" smtClean="0"/>
              <a:t>    </a:t>
            </a:r>
            <a:r>
              <a:rPr lang="ru-RU" sz="2000" dirty="0" smtClean="0">
                <a:solidFill>
                  <a:srgbClr val="FF0000"/>
                </a:solidFill>
              </a:rPr>
              <a:t>Предварительный период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sz="2000" dirty="0" smtClean="0"/>
              <a:t>    Длится от начала горения порохового заряда до полного врезания оболочки пули в нарезы ствола</a:t>
            </a:r>
          </a:p>
        </p:txBody>
      </p:sp>
      <p:sp>
        <p:nvSpPr>
          <p:cNvPr id="4" name="Содержимое 13"/>
          <p:cNvSpPr>
            <a:spLocks noGrp="1"/>
          </p:cNvSpPr>
          <p:nvPr>
            <p:ph sz="quarter" idx="4294967295"/>
          </p:nvPr>
        </p:nvSpPr>
        <p:spPr>
          <a:xfrm>
            <a:off x="1197287" y="2301874"/>
            <a:ext cx="7500937" cy="1071563"/>
          </a:xfrm>
          <a:prstGeom prst="rect">
            <a:avLst/>
          </a:prstGeom>
          <a:gradFill flip="none" rotWithShape="1">
            <a:gsLst>
              <a:gs pos="0">
                <a:srgbClr val="95E4E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25400" cap="rnd" cmpd="thickThin">
            <a:solidFill>
              <a:schemeClr val="tx1"/>
            </a:solidFill>
            <a:bevel/>
          </a:ln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sz="2000" dirty="0" smtClean="0"/>
              <a:t>  </a:t>
            </a:r>
            <a:r>
              <a:rPr lang="ru-RU" sz="2000" dirty="0" smtClean="0">
                <a:solidFill>
                  <a:srgbClr val="FF0000"/>
                </a:solidFill>
              </a:rPr>
              <a:t>Первый или основной период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sz="2000" dirty="0" smtClean="0"/>
              <a:t>Длится от начала движения пули до полного сгорания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sz="2000" dirty="0" smtClean="0"/>
              <a:t>порохового заряда.</a:t>
            </a: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229210" y="3599270"/>
            <a:ext cx="7500937" cy="1016000"/>
          </a:xfrm>
          <a:prstGeom prst="rect">
            <a:avLst/>
          </a:prstGeom>
          <a:gradFill flip="none" rotWithShape="1">
            <a:gsLst>
              <a:gs pos="0">
                <a:srgbClr val="95E4EF"/>
              </a:gs>
              <a:gs pos="50000">
                <a:srgbClr val="4F81BD">
                  <a:tint val="44500"/>
                  <a:satMod val="160000"/>
                </a:srgb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5400000" scaled="1"/>
            <a:tileRect/>
          </a:gradFill>
          <a:ln w="25400" cap="rnd" cmpd="thickThin">
            <a:solidFill>
              <a:sysClr val="windowText" lastClr="000000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Второй период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Длится от момента полного сгорания порохового заряда до момента вылета пули из канала ствола.</a:t>
            </a: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1239666" y="4841103"/>
            <a:ext cx="7500937" cy="1016000"/>
          </a:xfrm>
          <a:prstGeom prst="rect">
            <a:avLst/>
          </a:prstGeom>
          <a:gradFill flip="none" rotWithShape="1">
            <a:gsLst>
              <a:gs pos="0">
                <a:srgbClr val="95E4E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25400" cap="rnd" cmpd="thickThin">
            <a:solidFill>
              <a:schemeClr val="tx1"/>
            </a:solidFill>
            <a:prstDash val="solid"/>
            <a:bevel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000" b="0" dirty="0">
                <a:solidFill>
                  <a:srgbClr val="FF0000"/>
                </a:solidFill>
              </a:rPr>
              <a:t>Третий период или период последействия газов</a:t>
            </a:r>
          </a:p>
          <a:p>
            <a:pPr>
              <a:defRPr/>
            </a:pPr>
            <a:r>
              <a:rPr lang="ru-RU" sz="2000" b="0" dirty="0"/>
              <a:t>Длится от момента вылета пули из канала ствола до момента прекращения действия пороховых газов на пулю.</a:t>
            </a:r>
          </a:p>
        </p:txBody>
      </p:sp>
    </p:spTree>
    <p:extLst>
      <p:ext uri="{BB962C8B-B14F-4D97-AF65-F5344CB8AC3E}">
        <p14:creationId xmlns:p14="http://schemas.microsoft.com/office/powerpoint/2010/main" val="4944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 animBg="1"/>
      <p:bldP spid="5" grpId="0" build="allAtOnce" animBg="1"/>
      <p:bldP spid="6" grpId="0" build="allAtOnce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</TotalTime>
  <Words>1275</Words>
  <Application>Microsoft Office PowerPoint</Application>
  <PresentationFormat>Экран (4:3)</PresentationFormat>
  <Paragraphs>142</Paragraphs>
  <Slides>41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Тема Office</vt:lpstr>
      <vt:lpstr>Слайд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ОКалинин</dc:creator>
  <cp:lastModifiedBy>User</cp:lastModifiedBy>
  <cp:revision>403</cp:revision>
  <dcterms:created xsi:type="dcterms:W3CDTF">2017-05-14T02:09:21Z</dcterms:created>
  <dcterms:modified xsi:type="dcterms:W3CDTF">2022-11-25T12:46:09Z</dcterms:modified>
</cp:coreProperties>
</file>